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9753600" cx="13004800"/>
  <p:notesSz cx="6858000" cy="9144000"/>
  <p:embeddedFontLst>
    <p:embeddedFont>
      <p:font typeface="Proxima Nova"/>
      <p:regular r:id="rId29"/>
      <p:bold r:id="rId30"/>
      <p:italic r:id="rId31"/>
      <p:boldItalic r:id="rId32"/>
    </p:embeddedFont>
    <p:embeddedFont>
      <p:font typeface="Proxima Nova Extrabold"/>
      <p:bold r:id="rId33"/>
    </p:embeddedFont>
    <p:embeddedFont>
      <p:font typeface="Proxima Nova Semibold"/>
      <p:regular r:id="rId34"/>
      <p:bold r:id="rId35"/>
      <p:boldItalic r:id="rId36"/>
    </p:embeddedFont>
    <p:embeddedFont>
      <p:font typeface="Helvetica Neue"/>
      <p:regular r:id="rId37"/>
      <p:bold r:id="rId38"/>
      <p:italic r:id="rId39"/>
      <p:boldItalic r:id="rId40"/>
    </p:embeddedFont>
    <p:embeddedFont>
      <p:font typeface="Helvetica Neue Light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37DB8BC-5874-4AF4-9AA9-0DC351C299EA}">
  <a:tblStyle styleId="{637DB8BC-5874-4AF4-9AA9-0DC351C299E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boldItalic.fntdata"/><Relationship Id="rId20" Type="http://schemas.openxmlformats.org/officeDocument/2006/relationships/slide" Target="slides/slide15.xml"/><Relationship Id="rId42" Type="http://schemas.openxmlformats.org/officeDocument/2006/relationships/font" Target="fonts/HelveticaNeueLight-bold.fntdata"/><Relationship Id="rId41" Type="http://schemas.openxmlformats.org/officeDocument/2006/relationships/font" Target="fonts/HelveticaNeueLight-regular.fntdata"/><Relationship Id="rId22" Type="http://schemas.openxmlformats.org/officeDocument/2006/relationships/slide" Target="slides/slide17.xml"/><Relationship Id="rId44" Type="http://schemas.openxmlformats.org/officeDocument/2006/relationships/font" Target="fonts/HelveticaNeueLight-boldItalic.fntdata"/><Relationship Id="rId21" Type="http://schemas.openxmlformats.org/officeDocument/2006/relationships/slide" Target="slides/slide16.xml"/><Relationship Id="rId43" Type="http://schemas.openxmlformats.org/officeDocument/2006/relationships/font" Target="fonts/HelveticaNeueLight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ximaNova-italic.fntdata"/><Relationship Id="rId30" Type="http://schemas.openxmlformats.org/officeDocument/2006/relationships/font" Target="fonts/ProximaNova-bold.fntdata"/><Relationship Id="rId11" Type="http://schemas.openxmlformats.org/officeDocument/2006/relationships/slide" Target="slides/slide6.xml"/><Relationship Id="rId33" Type="http://schemas.openxmlformats.org/officeDocument/2006/relationships/font" Target="fonts/ProximaNovaExtrabold-bold.fntdata"/><Relationship Id="rId10" Type="http://schemas.openxmlformats.org/officeDocument/2006/relationships/slide" Target="slides/slide5.xml"/><Relationship Id="rId32" Type="http://schemas.openxmlformats.org/officeDocument/2006/relationships/font" Target="fonts/ProximaNova-boldItalic.fntdata"/><Relationship Id="rId13" Type="http://schemas.openxmlformats.org/officeDocument/2006/relationships/slide" Target="slides/slide8.xml"/><Relationship Id="rId35" Type="http://schemas.openxmlformats.org/officeDocument/2006/relationships/font" Target="fonts/ProximaNovaSemibold-bold.fntdata"/><Relationship Id="rId12" Type="http://schemas.openxmlformats.org/officeDocument/2006/relationships/slide" Target="slides/slide7.xml"/><Relationship Id="rId34" Type="http://schemas.openxmlformats.org/officeDocument/2006/relationships/font" Target="fonts/ProximaNovaSemibold-regular.fntdata"/><Relationship Id="rId15" Type="http://schemas.openxmlformats.org/officeDocument/2006/relationships/slide" Target="slides/slide10.xml"/><Relationship Id="rId37" Type="http://schemas.openxmlformats.org/officeDocument/2006/relationships/font" Target="fonts/HelveticaNeue-regular.fntdata"/><Relationship Id="rId14" Type="http://schemas.openxmlformats.org/officeDocument/2006/relationships/slide" Target="slides/slide9.xml"/><Relationship Id="rId36" Type="http://schemas.openxmlformats.org/officeDocument/2006/relationships/font" Target="fonts/ProximaNovaSemibold-boldItalic.fntdata"/><Relationship Id="rId17" Type="http://schemas.openxmlformats.org/officeDocument/2006/relationships/slide" Target="slides/slide12.xml"/><Relationship Id="rId39" Type="http://schemas.openxmlformats.org/officeDocument/2006/relationships/font" Target="fonts/HelveticaNeue-italic.fntdata"/><Relationship Id="rId16" Type="http://schemas.openxmlformats.org/officeDocument/2006/relationships/slide" Target="slides/slide11.xml"/><Relationship Id="rId38" Type="http://schemas.openxmlformats.org/officeDocument/2006/relationships/font" Target="fonts/HelveticaNeue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dbe2c9c20_0_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8dbe2c9c20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d76c2251a_0_1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8d76c2251a_0_1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dbe2c9c20_0_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8dbe2c9c20_0_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606fe851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8606fe851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7adb54e41_1_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87adb54e41_1_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7adb54e41_1_1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87adb54e41_1_1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87adb54e41_1_18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87adb54e41_1_1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8dbe2c9c20_0_1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8dbe2c9c20_0_1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8d76c2251a_0_1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8d76c2251a_0_1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7a7fdb890_0_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87a7fdb890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d76c2251a_0_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8d76c2251a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dbe2c9c20_0_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8dbe2c9c20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заголовок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">
  <p:cSld name="Цитата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i="1" sz="2400"/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2" type="body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">
  <p:cSld name="Фото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>
            <p:ph idx="2" type="pic"/>
          </p:nvPr>
        </p:nvSpPr>
        <p:spPr>
          <a:xfrm>
            <a:off x="-949853" y="0"/>
            <a:ext cx="14904506" cy="9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>
  <p:cSld name="Пустой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 — горизонтально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>
            <p:ph idx="2" type="pic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по центру">
  <p:cSld name="Заголовок — по центру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 — вертикально">
  <p:cSld name="Фото — вертикально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>
            <p:ph idx="2" type="pic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сверху">
  <p:cSld name="Заголовок — сверху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ункты">
  <p:cSld name="Заголовок и пункты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94335" lvl="0" marL="457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пункты и фото">
  <p:cSld name="Заголовок, пункты и фото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>
            <p:ph idx="2" type="pic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8641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1pPr>
            <a:lvl2pPr indent="-48641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2pPr>
            <a:lvl3pPr indent="-48641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3pPr>
            <a:lvl4pPr indent="-48641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4pPr>
            <a:lvl5pPr indent="-48641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нкты">
  <p:cSld name="Пункты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94335" lvl="0" marL="457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 (3 шт.)">
  <p:cSld name="Фото (3 шт.)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>
            <p:ph idx="2" type="pic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3" name="Google Shape;43;p10"/>
          <p:cNvSpPr/>
          <p:nvPr>
            <p:ph idx="3" type="pic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4" name="Google Shape;44;p10"/>
          <p:cNvSpPr/>
          <p:nvPr>
            <p:ph idx="4" type="pic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52324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2324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23239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23239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23239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hyperlink" Target="mailto:info@proactivity.ru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hyperlink" Target="mailto:info@proactivity.ru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hyperlink" Target="mailto:info@proactivity.ru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hyperlink" Target="mailto:info@proactivity.ru" TargetMode="External"/><Relationship Id="rId5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hyperlink" Target="mailto:info@proactivity.ru" TargetMode="External"/><Relationship Id="rId5" Type="http://schemas.openxmlformats.org/officeDocument/2006/relationships/image" Target="../media/image20.jpg"/><Relationship Id="rId6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hyperlink" Target="mailto:info@proactivity.ru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hyperlink" Target="mailto:info@proactivity.ru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orkspace.ru" TargetMode="External"/><Relationship Id="rId4" Type="http://schemas.openxmlformats.org/officeDocument/2006/relationships/image" Target="../media/image4.png"/><Relationship Id="rId5" Type="http://schemas.openxmlformats.org/officeDocument/2006/relationships/hyperlink" Target="mailto:info@proactivity.ru" TargetMode="External"/><Relationship Id="rId6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hyperlink" Target="mailto:info@proactivity.ru" TargetMode="External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23.png"/><Relationship Id="rId8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hyperlink" Target="mailto:info@proactivity.ru" TargetMode="External"/><Relationship Id="rId5" Type="http://schemas.openxmlformats.org/officeDocument/2006/relationships/image" Target="../media/image26.png"/><Relationship Id="rId6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2.xml"/><Relationship Id="rId10" Type="http://schemas.openxmlformats.org/officeDocument/2006/relationships/slide" Target="/ppt/slides/slide11.xml"/><Relationship Id="rId13" Type="http://schemas.openxmlformats.org/officeDocument/2006/relationships/slide" Target="/ppt/slides/slide15.xml"/><Relationship Id="rId12" Type="http://schemas.openxmlformats.org/officeDocument/2006/relationships/slide" Target="/ppt/slides/slide1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slide" Target="/ppt/slides/slide3.xml"/><Relationship Id="rId9" Type="http://schemas.openxmlformats.org/officeDocument/2006/relationships/slide" Target="/ppt/slides/slide8.xml"/><Relationship Id="rId15" Type="http://schemas.openxmlformats.org/officeDocument/2006/relationships/slide" Target="/ppt/slides/slide17.xml"/><Relationship Id="rId14" Type="http://schemas.openxmlformats.org/officeDocument/2006/relationships/slide" Target="/ppt/slides/slide16.xml"/><Relationship Id="rId17" Type="http://schemas.openxmlformats.org/officeDocument/2006/relationships/slide" Target="/ppt/slides/slide20.xml"/><Relationship Id="rId16" Type="http://schemas.openxmlformats.org/officeDocument/2006/relationships/slide" Target="/ppt/slides/slide19.xml"/><Relationship Id="rId5" Type="http://schemas.openxmlformats.org/officeDocument/2006/relationships/slide" Target="/ppt/slides/slide5.xml"/><Relationship Id="rId19" Type="http://schemas.openxmlformats.org/officeDocument/2006/relationships/hyperlink" Target="mailto:info@proactivity.ru" TargetMode="External"/><Relationship Id="rId6" Type="http://schemas.openxmlformats.org/officeDocument/2006/relationships/slide" Target="/ppt/slides/slide5.xml"/><Relationship Id="rId18" Type="http://schemas.openxmlformats.org/officeDocument/2006/relationships/slide" Target="/ppt/slides/slide23.xml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hyperlink" Target="mailto:info@proactivity.ru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hyperlink" Target="mailto:info@proactivity.ru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hyperlink" Target="mailto:info@proactivity.ru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info@proactivity.ru" TargetMode="External"/><Relationship Id="rId4" Type="http://schemas.openxmlformats.org/officeDocument/2006/relationships/image" Target="../media/image28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hyperlink" Target="mailto:info@proactivity.r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hyperlink" Target="mailto:info@proactivity.ru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hyperlink" Target="mailto:info@proactivity.ru" TargetMode="External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hyperlink" Target="mailto:info@proactivity.ru" TargetMode="External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hyperlink" Target="mailto:info@proactivity.ru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hyperlink" Target="mailto:info@proactivity.ru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hyperlink" Target="mailto:info@proactivity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19075" y="0"/>
            <a:ext cx="13004700" cy="9753600"/>
          </a:xfrm>
          <a:prstGeom prst="rect">
            <a:avLst/>
          </a:prstGeom>
          <a:solidFill>
            <a:srgbClr val="001F3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idx="4294967295" type="ctrTitle"/>
          </p:nvPr>
        </p:nvSpPr>
        <p:spPr>
          <a:xfrm>
            <a:off x="550225" y="2826850"/>
            <a:ext cx="8760900" cy="20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Proxima Nova"/>
              <a:buNone/>
            </a:pPr>
            <a:r>
              <a:rPr lang="en-US" sz="45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Таргетированная реклама</a:t>
            </a:r>
            <a:endParaRPr sz="450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Proxima Nova"/>
              <a:buNone/>
            </a:pPr>
            <a:r>
              <a:rPr lang="en-US" sz="45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для компании «ДомВсем139»</a:t>
            </a:r>
            <a:endParaRPr sz="450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descr="laurel.png"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9086" y="6741880"/>
            <a:ext cx="595053" cy="59505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713675" y="7330875"/>
            <a:ext cx="2145900" cy="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ТОП-3 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SMM-агентств</a:t>
            </a:r>
            <a:r>
              <a:rPr b="0" i="0" lang="en-US" sz="15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в г. Казань</a:t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3503461" y="7383609"/>
            <a:ext cx="2596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ТОП-10 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SMM-агентств </a:t>
            </a:r>
            <a:r>
              <a:rPr b="0" i="0" lang="en-US" sz="15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в категории «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Ремонт и строительство</a:t>
            </a:r>
            <a:r>
              <a:rPr b="0" i="0" lang="en-US" sz="15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»</a:t>
            </a:r>
            <a:endParaRPr/>
          </a:p>
        </p:txBody>
      </p:sp>
      <p:pic>
        <p:nvPicPr>
          <p:cNvPr descr="laurel.png" id="64" name="Google Shape;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9057" y="6731710"/>
            <a:ext cx="605585" cy="605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.png" id="65" name="Google Shape;65;p14"/>
          <p:cNvPicPr preferRelativeResize="0"/>
          <p:nvPr/>
        </p:nvPicPr>
        <p:blipFill rotWithShape="1">
          <a:blip r:embed="rId4">
            <a:alphaModFix/>
          </a:blip>
          <a:srcRect b="36610" l="12633" r="62221" t="36610"/>
          <a:stretch/>
        </p:blipFill>
        <p:spPr>
          <a:xfrm>
            <a:off x="436943" y="322939"/>
            <a:ext cx="2256325" cy="70218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3368150" y="8152163"/>
            <a:ext cx="28674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Рейтинг Рунета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352914" y="8152163"/>
            <a:ext cx="28674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CMS Magazine</a:t>
            </a:r>
            <a:endParaRPr/>
          </a:p>
        </p:txBody>
      </p:sp>
      <p:sp>
        <p:nvSpPr>
          <p:cNvPr id="68" name="Google Shape;68;p14"/>
          <p:cNvSpPr txBox="1"/>
          <p:nvPr>
            <p:ph idx="4294967295" type="ctrTitle"/>
          </p:nvPr>
        </p:nvSpPr>
        <p:spPr>
          <a:xfrm>
            <a:off x="550225" y="2338190"/>
            <a:ext cx="53574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"/>
              <a:buNone/>
            </a:pPr>
            <a:r>
              <a:rPr b="1" lang="en-US" sz="2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Коммерческое предложение </a:t>
            </a:r>
            <a:endParaRPr b="1" sz="2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9310" y="7838000"/>
            <a:ext cx="1943507" cy="70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73413" y="7838003"/>
            <a:ext cx="1943525" cy="69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70425" y="4594938"/>
            <a:ext cx="972600" cy="9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86975" y="4594934"/>
            <a:ext cx="972600" cy="9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0225" y="4594938"/>
            <a:ext cx="972600" cy="97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idx="4294967295" type="ctrTitle"/>
          </p:nvPr>
        </p:nvSpPr>
        <p:spPr>
          <a:xfrm>
            <a:off x="588669" y="54410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Состав работ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91" name="Google Shape;191;p23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93" name="Google Shape;193;p23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5" name="Google Shape;195;p23"/>
          <p:cNvSpPr txBox="1"/>
          <p:nvPr>
            <p:ph idx="4294967295" type="subTitle"/>
          </p:nvPr>
        </p:nvSpPr>
        <p:spPr>
          <a:xfrm>
            <a:off x="589800" y="2081325"/>
            <a:ext cx="88983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Дополнительные рекомендованные услуги:</a:t>
            </a:r>
            <a:endParaRPr/>
          </a:p>
        </p:txBody>
      </p:sp>
      <p:sp>
        <p:nvSpPr>
          <p:cNvPr id="196" name="Google Shape;196;p23"/>
          <p:cNvSpPr txBox="1"/>
          <p:nvPr>
            <p:ph idx="4294967295" type="subTitle"/>
          </p:nvPr>
        </p:nvSpPr>
        <p:spPr>
          <a:xfrm>
            <a:off x="589800" y="3334425"/>
            <a:ext cx="5765100" cy="4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Дизайн</a:t>
            </a:r>
            <a:endParaRPr b="1"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Оформление корпоративных страниц.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7" name="Google Shape;197;p23"/>
          <p:cNvSpPr txBox="1"/>
          <p:nvPr>
            <p:ph idx="4294967295" type="subTitle"/>
          </p:nvPr>
        </p:nvSpPr>
        <p:spPr>
          <a:xfrm>
            <a:off x="6802625" y="3334425"/>
            <a:ext cx="5765100" cy="43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Proxima Nova"/>
                <a:ea typeface="Proxima Nova"/>
                <a:cs typeface="Proxima Nova"/>
                <a:sym typeface="Proxima Nova"/>
              </a:rPr>
              <a:t>Увеличение конверсии сайта</a:t>
            </a:r>
            <a:endParaRPr b="1"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•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Доработка содержимого сайта (корректировка блока «Преимущества»).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•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Отрисовка 3 баннеров.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•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Установка виджета обратного звонка и онлайн-консультанта.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>
            <p:ph idx="4294967295" type="ctrTitle"/>
          </p:nvPr>
        </p:nvSpPr>
        <p:spPr>
          <a:xfrm>
            <a:off x="588669" y="54410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Площадки и технологии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03" name="Google Shape;203;p24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205" name="Google Shape;205;p24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7" name="Google Shape;207;p24"/>
          <p:cNvSpPr txBox="1"/>
          <p:nvPr>
            <p:ph idx="4294967295" type="subTitle"/>
          </p:nvPr>
        </p:nvSpPr>
        <p:spPr>
          <a:xfrm>
            <a:off x="589800" y="2081325"/>
            <a:ext cx="8898300" cy="13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Ваши объявления будут показываться на следующих сайтах (включая десктопную версию (компьютер) и мобильную (смартфоны и планшеты):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8" name="Google Shape;20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1925" y="4051482"/>
            <a:ext cx="1494375" cy="149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788" y="4051497"/>
            <a:ext cx="1494375" cy="149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85875" y="4051475"/>
            <a:ext cx="1494375" cy="149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/>
          <p:nvPr>
            <p:ph type="title"/>
          </p:nvPr>
        </p:nvSpPr>
        <p:spPr>
          <a:xfrm>
            <a:off x="588669" y="54410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Прогноз результатов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16" name="Google Shape;216;p25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p25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218" name="Google Shape;218;p25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5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220" name="Google Shape;220;p25"/>
          <p:cNvGraphicFramePr/>
          <p:nvPr/>
        </p:nvGraphicFramePr>
        <p:xfrm>
          <a:off x="680175" y="2413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{637DB8BC-5874-4AF4-9AA9-0DC351C299EA}</a:tableStyleId>
              </a:tblPr>
              <a:tblGrid>
                <a:gridCol w="2631625"/>
                <a:gridCol w="4251125"/>
              </a:tblGrid>
              <a:tr h="112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Бюджет</a:t>
                      </a:r>
                      <a:endParaRPr b="1" sz="17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100 000 руб.</a:t>
                      </a:r>
                      <a:endParaRPr sz="1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0D0"/>
                    </a:solidFill>
                  </a:tcPr>
                </a:tc>
              </a:tr>
              <a:tr h="112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7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Подписчики</a:t>
                      </a:r>
                      <a:endParaRPr b="1" sz="17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</a:t>
                      </a:r>
                      <a:r>
                        <a:rPr lang="en-US" sz="17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30</a:t>
                      </a:r>
                      <a:endParaRPr sz="1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0D0"/>
                    </a:solidFill>
                  </a:tcPr>
                </a:tc>
              </a:tr>
              <a:tr h="1133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Заявки</a:t>
                      </a:r>
                      <a:endParaRPr b="1" sz="17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23</a:t>
                      </a:r>
                      <a:endParaRPr sz="1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2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Договора</a:t>
                      </a:r>
                      <a:endParaRPr b="1" sz="17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</a:t>
                      </a:r>
                      <a:endParaRPr sz="1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0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/>
          <p:nvPr>
            <p:ph idx="4294967295" type="ctrTitle"/>
          </p:nvPr>
        </p:nvSpPr>
        <p:spPr>
          <a:xfrm>
            <a:off x="588669" y="5440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Проектная команда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26" name="Google Shape;226;p26"/>
          <p:cNvSpPr txBox="1"/>
          <p:nvPr>
            <p:ph idx="4294967295" type="subTitle"/>
          </p:nvPr>
        </p:nvSpPr>
        <p:spPr>
          <a:xfrm>
            <a:off x="589801" y="1631800"/>
            <a:ext cx="76116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b="0" i="0" lang="en-US" sz="23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Наш вашим проектом будут работать:</a:t>
            </a:r>
            <a:endParaRPr/>
          </a:p>
        </p:txBody>
      </p:sp>
      <p:sp>
        <p:nvSpPr>
          <p:cNvPr id="227" name="Google Shape;227;p26"/>
          <p:cNvSpPr txBox="1"/>
          <p:nvPr/>
        </p:nvSpPr>
        <p:spPr>
          <a:xfrm>
            <a:off x="2211125" y="4839013"/>
            <a:ext cx="5825700" cy="21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Всегда на связи. Вовремя отвечаю на вопросы и реагирую на любые пожелания, организуя работу специалистов.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8" name="Google Shape;228;p26"/>
          <p:cNvSpPr txBox="1"/>
          <p:nvPr/>
        </p:nvSpPr>
        <p:spPr>
          <a:xfrm>
            <a:off x="2211125" y="3774281"/>
            <a:ext cx="33798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Катя Логвинова</a:t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2100"/>
              <a:buFont typeface="Proxima Nova"/>
              <a:buNone/>
            </a:pPr>
            <a:r>
              <a:rPr lang="en-US" sz="1800">
                <a:solidFill>
                  <a:srgbClr val="071F2E"/>
                </a:solidFill>
                <a:latin typeface="Proxima Nova"/>
                <a:ea typeface="Proxima Nova"/>
                <a:cs typeface="Proxima Nova"/>
                <a:sym typeface="Proxima Nova"/>
              </a:rPr>
              <a:t>Аккаунт-менеджер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t/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9" name="Google Shape;229;p26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26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231" name="Google Shape;231;p26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6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3" name="Google Shape;23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5925" y="3376400"/>
            <a:ext cx="3838547" cy="550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6"/>
          <p:cNvSpPr txBox="1"/>
          <p:nvPr/>
        </p:nvSpPr>
        <p:spPr>
          <a:xfrm>
            <a:off x="1312200" y="4469850"/>
            <a:ext cx="7917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10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“</a:t>
            </a:r>
            <a:endParaRPr b="1" sz="10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/>
          <p:nvPr>
            <p:ph idx="4294967295" type="ctrTitle"/>
          </p:nvPr>
        </p:nvSpPr>
        <p:spPr>
          <a:xfrm>
            <a:off x="588669" y="5440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Проектная команда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40" name="Google Shape;240;p27"/>
          <p:cNvSpPr txBox="1"/>
          <p:nvPr>
            <p:ph idx="4294967295" type="subTitle"/>
          </p:nvPr>
        </p:nvSpPr>
        <p:spPr>
          <a:xfrm>
            <a:off x="589801" y="1631800"/>
            <a:ext cx="76116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b="0" i="0" lang="en-US" sz="23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Наш вашим проектом будут работать:</a:t>
            </a:r>
            <a:endParaRPr/>
          </a:p>
        </p:txBody>
      </p:sp>
      <p:sp>
        <p:nvSpPr>
          <p:cNvPr id="241" name="Google Shape;241;p27"/>
          <p:cNvSpPr txBox="1"/>
          <p:nvPr/>
        </p:nvSpPr>
        <p:spPr>
          <a:xfrm>
            <a:off x="1884525" y="4227700"/>
            <a:ext cx="4070700" cy="21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«Знаю, как настроить рекламные кампании таким образом, чтобы вы получили максимум качественных заявок.»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2" name="Google Shape;242;p27"/>
          <p:cNvSpPr txBox="1"/>
          <p:nvPr/>
        </p:nvSpPr>
        <p:spPr>
          <a:xfrm>
            <a:off x="1884525" y="3162956"/>
            <a:ext cx="33798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Кирилл Кряжев</a:t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2100"/>
              <a:buFont typeface="Proxima Nova"/>
              <a:buNone/>
            </a:pPr>
            <a:r>
              <a:rPr lang="en-US" sz="1800">
                <a:solidFill>
                  <a:srgbClr val="071F2E"/>
                </a:solidFill>
                <a:latin typeface="Proxima Nova"/>
                <a:ea typeface="Proxima Nova"/>
                <a:cs typeface="Proxima Nova"/>
                <a:sym typeface="Proxima Nova"/>
              </a:rPr>
              <a:t>Специалист по рекламе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t/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3" name="Google Shape;243;p27"/>
          <p:cNvSpPr txBox="1"/>
          <p:nvPr/>
        </p:nvSpPr>
        <p:spPr>
          <a:xfrm>
            <a:off x="7869575" y="4227700"/>
            <a:ext cx="4070700" cy="21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«Залог успешной рекламы – сбор и анализ показателей. Только владея данными, можно строить и проверять гипотезы.»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4" name="Google Shape;244;p27"/>
          <p:cNvSpPr txBox="1"/>
          <p:nvPr/>
        </p:nvSpPr>
        <p:spPr>
          <a:xfrm>
            <a:off x="7869575" y="3162956"/>
            <a:ext cx="33798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Дмитрий Боровик</a:t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2100"/>
              <a:buFont typeface="Proxima Nova"/>
              <a:buNone/>
            </a:pPr>
            <a:r>
              <a:rPr lang="en-US" sz="1800">
                <a:solidFill>
                  <a:srgbClr val="071F2E"/>
                </a:solidFill>
                <a:latin typeface="Proxima Nova"/>
                <a:ea typeface="Proxima Nova"/>
                <a:cs typeface="Proxima Nova"/>
                <a:sym typeface="Proxima Nova"/>
              </a:rPr>
              <a:t>Веб-аналитик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t/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5" name="Google Shape;245;p27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6" name="Google Shape;246;p27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247" name="Google Shape;247;p27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7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9" name="Google Shape;24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675" y="3283796"/>
            <a:ext cx="1176300" cy="1176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0" name="Google Shape;250;p27"/>
          <p:cNvPicPr preferRelativeResize="0"/>
          <p:nvPr/>
        </p:nvPicPr>
        <p:blipFill rotWithShape="1">
          <a:blip r:embed="rId6">
            <a:alphaModFix/>
          </a:blip>
          <a:srcRect b="13741" l="0" r="0" t="0"/>
          <a:stretch/>
        </p:blipFill>
        <p:spPr>
          <a:xfrm>
            <a:off x="6586550" y="3244523"/>
            <a:ext cx="1176300" cy="1176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"/>
          <p:cNvSpPr txBox="1"/>
          <p:nvPr>
            <p:ph idx="4294967295" type="ctrTitle"/>
          </p:nvPr>
        </p:nvSpPr>
        <p:spPr>
          <a:xfrm>
            <a:off x="588669" y="545652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Наш опыт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56" name="Google Shape;256;p28"/>
          <p:cNvSpPr txBox="1"/>
          <p:nvPr>
            <p:ph idx="4294967295" type="subTitle"/>
          </p:nvPr>
        </p:nvSpPr>
        <p:spPr>
          <a:xfrm>
            <a:off x="589800" y="1913975"/>
            <a:ext cx="79650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Реклама</a:t>
            </a:r>
            <a:r>
              <a:rPr b="0" i="0" lang="en-US" sz="23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 прочих проектов из сферы </a:t>
            </a: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строительства</a:t>
            </a:r>
            <a:r>
              <a:rPr b="0" i="0" lang="en-US" sz="23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/>
          </a:p>
        </p:txBody>
      </p:sp>
      <p:sp>
        <p:nvSpPr>
          <p:cNvPr id="257" name="Google Shape;257;p28"/>
          <p:cNvSpPr txBox="1"/>
          <p:nvPr/>
        </p:nvSpPr>
        <p:spPr>
          <a:xfrm>
            <a:off x="680925" y="4134250"/>
            <a:ext cx="13596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b="1" lang="en-US" sz="2700">
                <a:solidFill>
                  <a:srgbClr val="4BA8EA"/>
                </a:solidFill>
                <a:latin typeface="Proxima Nova"/>
                <a:ea typeface="Proxima Nova"/>
                <a:cs typeface="Proxima Nova"/>
                <a:sym typeface="Proxima Nova"/>
              </a:rPr>
              <a:t>8 420</a:t>
            </a:r>
            <a:endParaRPr b="1" sz="2700">
              <a:solidFill>
                <a:srgbClr val="4BA8EA"/>
              </a:solidFill>
            </a:endParaRPr>
          </a:p>
        </p:txBody>
      </p:sp>
      <p:sp>
        <p:nvSpPr>
          <p:cNvPr id="258" name="Google Shape;258;p28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9" name="Google Shape;259;p28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260" name="Google Shape;260;p28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8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2" name="Google Shape;262;p28"/>
          <p:cNvSpPr txBox="1"/>
          <p:nvPr>
            <p:ph idx="4294967295" type="subTitle"/>
          </p:nvPr>
        </p:nvSpPr>
        <p:spPr>
          <a:xfrm>
            <a:off x="589800" y="2969675"/>
            <a:ext cx="3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b="1" lang="en-US" sz="21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Строительная компания</a:t>
            </a:r>
            <a:endParaRPr b="1" sz="2100"/>
          </a:p>
        </p:txBody>
      </p:sp>
      <p:sp>
        <p:nvSpPr>
          <p:cNvPr id="263" name="Google Shape;263;p28"/>
          <p:cNvSpPr txBox="1"/>
          <p:nvPr>
            <p:ph idx="4294967295" type="subTitle"/>
          </p:nvPr>
        </p:nvSpPr>
        <p:spPr>
          <a:xfrm>
            <a:off x="589800" y="3405300"/>
            <a:ext cx="3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b="1" lang="en-US" sz="3400">
                <a:solidFill>
                  <a:srgbClr val="57BDEF"/>
                </a:solidFill>
                <a:latin typeface="Proxima Nova"/>
                <a:ea typeface="Proxima Nova"/>
                <a:cs typeface="Proxima Nova"/>
                <a:sym typeface="Proxima Nova"/>
              </a:rPr>
              <a:t>«СтройДом73»</a:t>
            </a:r>
            <a:endParaRPr b="1" sz="3400">
              <a:solidFill>
                <a:srgbClr val="57BDEF"/>
              </a:solidFill>
            </a:endParaRPr>
          </a:p>
        </p:txBody>
      </p:sp>
      <p:sp>
        <p:nvSpPr>
          <p:cNvPr id="264" name="Google Shape;264;p28"/>
          <p:cNvSpPr txBox="1"/>
          <p:nvPr/>
        </p:nvSpPr>
        <p:spPr>
          <a:xfrm>
            <a:off x="2262500" y="4134250"/>
            <a:ext cx="13596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b="1" lang="en-US" sz="2700">
                <a:solidFill>
                  <a:srgbClr val="ED6D7D"/>
                </a:solidFill>
                <a:latin typeface="Proxima Nova"/>
                <a:ea typeface="Proxima Nova"/>
                <a:cs typeface="Proxima Nova"/>
                <a:sym typeface="Proxima Nova"/>
              </a:rPr>
              <a:t>316</a:t>
            </a:r>
            <a:endParaRPr b="1" sz="2700">
              <a:solidFill>
                <a:srgbClr val="ED6D7D"/>
              </a:solidFill>
            </a:endParaRPr>
          </a:p>
        </p:txBody>
      </p:sp>
      <p:sp>
        <p:nvSpPr>
          <p:cNvPr id="265" name="Google Shape;265;p28"/>
          <p:cNvSpPr txBox="1"/>
          <p:nvPr>
            <p:ph idx="4294967295" type="subTitle"/>
          </p:nvPr>
        </p:nvSpPr>
        <p:spPr>
          <a:xfrm>
            <a:off x="588675" y="4514413"/>
            <a:ext cx="1544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1800">
                <a:solidFill>
                  <a:srgbClr val="4BA8EA"/>
                </a:solidFill>
                <a:latin typeface="Proxima Nova"/>
                <a:ea typeface="Proxima Nova"/>
                <a:cs typeface="Proxima Nova"/>
                <a:sym typeface="Proxima Nova"/>
              </a:rPr>
              <a:t>посетителей</a:t>
            </a:r>
            <a:endParaRPr sz="1800">
              <a:solidFill>
                <a:srgbClr val="4BA8EA"/>
              </a:solidFill>
            </a:endParaRPr>
          </a:p>
        </p:txBody>
      </p:sp>
      <p:sp>
        <p:nvSpPr>
          <p:cNvPr id="266" name="Google Shape;266;p28"/>
          <p:cNvSpPr txBox="1"/>
          <p:nvPr>
            <p:ph idx="4294967295" type="subTitle"/>
          </p:nvPr>
        </p:nvSpPr>
        <p:spPr>
          <a:xfrm>
            <a:off x="2170250" y="4514413"/>
            <a:ext cx="1544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1800">
                <a:solidFill>
                  <a:srgbClr val="ED6D7D"/>
                </a:solidFill>
                <a:latin typeface="Proxima Nova"/>
                <a:ea typeface="Proxima Nova"/>
                <a:cs typeface="Proxima Nova"/>
                <a:sym typeface="Proxima Nova"/>
              </a:rPr>
              <a:t>заявок</a:t>
            </a:r>
            <a:endParaRPr sz="1800">
              <a:solidFill>
                <a:srgbClr val="ED6D7D"/>
              </a:solidFill>
            </a:endParaRPr>
          </a:p>
        </p:txBody>
      </p:sp>
      <p:pic>
        <p:nvPicPr>
          <p:cNvPr id="267" name="Google Shape;26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8450" y="2986102"/>
            <a:ext cx="7964999" cy="4379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58000" y="2199775"/>
            <a:ext cx="1285875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2550" y="6895100"/>
            <a:ext cx="11498474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8"/>
          <p:cNvSpPr txBox="1"/>
          <p:nvPr/>
        </p:nvSpPr>
        <p:spPr>
          <a:xfrm>
            <a:off x="3690975" y="4134250"/>
            <a:ext cx="13596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b="1" lang="en-US" sz="27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53</a:t>
            </a:r>
            <a:endParaRPr b="1" sz="2700">
              <a:solidFill>
                <a:srgbClr val="6AA84F"/>
              </a:solidFill>
            </a:endParaRPr>
          </a:p>
        </p:txBody>
      </p:sp>
      <p:sp>
        <p:nvSpPr>
          <p:cNvPr id="271" name="Google Shape;271;p28"/>
          <p:cNvSpPr txBox="1"/>
          <p:nvPr>
            <p:ph idx="4294967295" type="subTitle"/>
          </p:nvPr>
        </p:nvSpPr>
        <p:spPr>
          <a:xfrm>
            <a:off x="3598725" y="4514413"/>
            <a:ext cx="1544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18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договора</a:t>
            </a:r>
            <a:endParaRPr sz="1800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 txBox="1"/>
          <p:nvPr>
            <p:ph idx="4294967295" type="ctrTitle"/>
          </p:nvPr>
        </p:nvSpPr>
        <p:spPr>
          <a:xfrm>
            <a:off x="588669" y="54560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Наши клиенты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descr="rr.png" id="277" name="Google Shape;277;p29"/>
          <p:cNvPicPr preferRelativeResize="0"/>
          <p:nvPr/>
        </p:nvPicPr>
        <p:blipFill rotWithShape="1">
          <a:blip r:embed="rId3">
            <a:alphaModFix/>
          </a:blip>
          <a:srcRect b="19218" l="0" r="0" t="0"/>
          <a:stretch/>
        </p:blipFill>
        <p:spPr>
          <a:xfrm>
            <a:off x="896950" y="4688612"/>
            <a:ext cx="1961025" cy="337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.png" id="278" name="Google Shape;278;p29"/>
          <p:cNvPicPr preferRelativeResize="0"/>
          <p:nvPr/>
        </p:nvPicPr>
        <p:blipFill rotWithShape="1">
          <a:blip r:embed="rId4">
            <a:alphaModFix/>
          </a:blip>
          <a:srcRect b="16142" l="0" r="0" t="0"/>
          <a:stretch/>
        </p:blipFill>
        <p:spPr>
          <a:xfrm>
            <a:off x="810963" y="6052072"/>
            <a:ext cx="2133000" cy="380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activity_logo.png" id="279" name="Google Shape;27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9438" y="3224032"/>
            <a:ext cx="1916050" cy="574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r.png" id="280" name="Google Shape;280;p29"/>
          <p:cNvPicPr preferRelativeResize="0"/>
          <p:nvPr/>
        </p:nvPicPr>
        <p:blipFill rotWithShape="1">
          <a:blip r:embed="rId3">
            <a:alphaModFix/>
          </a:blip>
          <a:srcRect b="19218" l="0" r="0" t="0"/>
          <a:stretch/>
        </p:blipFill>
        <p:spPr>
          <a:xfrm>
            <a:off x="5521888" y="3342612"/>
            <a:ext cx="1961025" cy="337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.png" id="281" name="Google Shape;281;p29"/>
          <p:cNvPicPr preferRelativeResize="0"/>
          <p:nvPr/>
        </p:nvPicPr>
        <p:blipFill rotWithShape="1">
          <a:blip r:embed="rId4">
            <a:alphaModFix/>
          </a:blip>
          <a:srcRect b="16142" l="0" r="0" t="0"/>
          <a:stretch/>
        </p:blipFill>
        <p:spPr>
          <a:xfrm>
            <a:off x="5435900" y="4613722"/>
            <a:ext cx="2133000" cy="380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activity_logo.png" id="282" name="Google Shape;28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44375" y="5955257"/>
            <a:ext cx="1916050" cy="574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r.png" id="283" name="Google Shape;283;p29"/>
          <p:cNvPicPr preferRelativeResize="0"/>
          <p:nvPr/>
        </p:nvPicPr>
        <p:blipFill rotWithShape="1">
          <a:blip r:embed="rId3">
            <a:alphaModFix/>
          </a:blip>
          <a:srcRect b="19218" l="0" r="0" t="0"/>
          <a:stretch/>
        </p:blipFill>
        <p:spPr>
          <a:xfrm>
            <a:off x="10048613" y="6089950"/>
            <a:ext cx="1961025" cy="337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.png" id="284" name="Google Shape;284;p29"/>
          <p:cNvPicPr preferRelativeResize="0"/>
          <p:nvPr/>
        </p:nvPicPr>
        <p:blipFill rotWithShape="1">
          <a:blip r:embed="rId4">
            <a:alphaModFix/>
          </a:blip>
          <a:srcRect b="16142" l="0" r="0" t="0"/>
          <a:stretch/>
        </p:blipFill>
        <p:spPr>
          <a:xfrm>
            <a:off x="9962625" y="3320847"/>
            <a:ext cx="2133000" cy="380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activity_logo.png" id="285" name="Google Shape;285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71100" y="4570032"/>
            <a:ext cx="1916050" cy="57431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9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7" name="Google Shape;287;p29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288" name="Google Shape;288;p29"/>
          <p:cNvPicPr preferRelativeResize="0"/>
          <p:nvPr/>
        </p:nvPicPr>
        <p:blipFill rotWithShape="1">
          <a:blip r:embed="rId6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9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0"/>
          <p:cNvSpPr txBox="1"/>
          <p:nvPr>
            <p:ph idx="4294967295" type="ctrTitle"/>
          </p:nvPr>
        </p:nvSpPr>
        <p:spPr>
          <a:xfrm>
            <a:off x="588671" y="543975"/>
            <a:ext cx="28728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Отзывы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95" name="Google Shape;295;p30"/>
          <p:cNvSpPr txBox="1"/>
          <p:nvPr>
            <p:ph idx="4294967295" type="subTitle"/>
          </p:nvPr>
        </p:nvSpPr>
        <p:spPr>
          <a:xfrm>
            <a:off x="2211125" y="2173950"/>
            <a:ext cx="8640000" cy="3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«Стартовали рекламу в прошлом году. Специалисты начали работу с детального аудита. Далее улучшили сам сайт и настроили веб-аналитику. Все работы проводились, исходя из плана. Результаты не заставили себя ждать – прямо в день запуска наш офисный телефон стал звонить намного чаще. А спустя месяц, когда мы подводили первые итоги, были удивлены увеличенной выручкой»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6" name="Google Shape;296;p30"/>
          <p:cNvSpPr txBox="1"/>
          <p:nvPr/>
        </p:nvSpPr>
        <p:spPr>
          <a:xfrm>
            <a:off x="2161382" y="7464011"/>
            <a:ext cx="75462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D70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– больше отзывов на</a:t>
            </a:r>
            <a:r>
              <a:rPr b="0" i="0" lang="en-US" sz="1500" u="none" cap="none" strike="noStrike">
                <a:solidFill>
                  <a:srgbClr val="6D6D7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0" i="0" lang="en-US" sz="1500" cap="none" strike="noStrike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https://workspace.ru</a:t>
            </a:r>
            <a:r>
              <a:rPr b="0" i="0" lang="en-US" sz="1500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>
              <a:solidFill>
                <a:srgbClr val="00BFF3"/>
              </a:solidFill>
            </a:endParaRPr>
          </a:p>
        </p:txBody>
      </p:sp>
      <p:sp>
        <p:nvSpPr>
          <p:cNvPr id="297" name="Google Shape;297;p30"/>
          <p:cNvSpPr txBox="1"/>
          <p:nvPr/>
        </p:nvSpPr>
        <p:spPr>
          <a:xfrm>
            <a:off x="3766450" y="5829475"/>
            <a:ext cx="46365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Сергей Бесшабашнов</a:t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CEO, Proactivity Group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t/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8" name="Google Shape;298;p30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9" name="Google Shape;299;p30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300" name="Google Shape;300;p30"/>
          <p:cNvPicPr preferRelativeResize="0"/>
          <p:nvPr/>
        </p:nvPicPr>
        <p:blipFill rotWithShape="1">
          <a:blip r:embed="rId4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0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2" name="Google Shape;30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48250" y="5566825"/>
            <a:ext cx="1250400" cy="1250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1"/>
          <p:cNvSpPr txBox="1"/>
          <p:nvPr>
            <p:ph idx="4294967295" type="ctrTitle"/>
          </p:nvPr>
        </p:nvSpPr>
        <p:spPr>
          <a:xfrm>
            <a:off x="588669" y="5455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Награды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308" name="Google Shape;30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9168" y="2329050"/>
            <a:ext cx="1431262" cy="2024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6743" y="2329050"/>
            <a:ext cx="1431250" cy="202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24325" y="2329050"/>
            <a:ext cx="1465400" cy="20730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1" name="Google Shape;311;p31"/>
          <p:cNvGrpSpPr/>
          <p:nvPr/>
        </p:nvGrpSpPr>
        <p:grpSpPr>
          <a:xfrm>
            <a:off x="7846759" y="5445083"/>
            <a:ext cx="1397108" cy="2007018"/>
            <a:chOff x="0" y="0"/>
            <a:chExt cx="4329434" cy="6130172"/>
          </a:xfrm>
        </p:grpSpPr>
        <p:pic>
          <p:nvPicPr>
            <p:cNvPr descr="Изображение" id="312" name="Google Shape;312;p3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0"/>
              <a:ext cx="4329434" cy="61301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p31"/>
            <p:cNvSpPr/>
            <p:nvPr/>
          </p:nvSpPr>
          <p:spPr>
            <a:xfrm>
              <a:off x="1116117" y="3063039"/>
              <a:ext cx="2097300" cy="25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2304000" y="4577609"/>
              <a:ext cx="721800" cy="17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2195471" y="4700494"/>
              <a:ext cx="1207200" cy="17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16" name="Google Shape;316;p31"/>
          <p:cNvGrpSpPr/>
          <p:nvPr/>
        </p:nvGrpSpPr>
        <p:grpSpPr>
          <a:xfrm>
            <a:off x="900560" y="2334002"/>
            <a:ext cx="3540611" cy="5085591"/>
            <a:chOff x="0" y="0"/>
            <a:chExt cx="4329434" cy="6130172"/>
          </a:xfrm>
        </p:grpSpPr>
        <p:pic>
          <p:nvPicPr>
            <p:cNvPr descr="Изображение" id="317" name="Google Shape;317;p3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0"/>
              <a:ext cx="4329434" cy="61301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Google Shape;318;p31"/>
            <p:cNvSpPr/>
            <p:nvPr/>
          </p:nvSpPr>
          <p:spPr>
            <a:xfrm>
              <a:off x="1116117" y="3063039"/>
              <a:ext cx="2097300" cy="25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2304000" y="4577609"/>
              <a:ext cx="721800" cy="17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2195471" y="4700494"/>
              <a:ext cx="1207200" cy="17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321" name="Google Shape;321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58463" y="5445975"/>
            <a:ext cx="1397125" cy="1976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9168" y="5445975"/>
            <a:ext cx="1431250" cy="202469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1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Google Shape;324;p31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517-78-47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325" name="Google Shape;325;p31"/>
          <p:cNvPicPr preferRelativeResize="0"/>
          <p:nvPr/>
        </p:nvPicPr>
        <p:blipFill rotWithShape="1">
          <a:blip r:embed="rId8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1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2"/>
          <p:cNvSpPr txBox="1"/>
          <p:nvPr>
            <p:ph idx="4294967295" type="ctrTitle"/>
          </p:nvPr>
        </p:nvSpPr>
        <p:spPr>
          <a:xfrm>
            <a:off x="588669" y="5440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Отвечаем на вопросы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332" name="Google Shape;332;p32"/>
          <p:cNvSpPr txBox="1"/>
          <p:nvPr/>
        </p:nvSpPr>
        <p:spPr>
          <a:xfrm>
            <a:off x="2211125" y="3228400"/>
            <a:ext cx="5701200" cy="14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«Будут ли у меня доступы в рекламный кабинет?»</a:t>
            </a:r>
            <a:endParaRPr sz="18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3" name="Google Shape;333;p32"/>
          <p:cNvSpPr txBox="1"/>
          <p:nvPr/>
        </p:nvSpPr>
        <p:spPr>
          <a:xfrm>
            <a:off x="3438700" y="2163644"/>
            <a:ext cx="33798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Семён Семёныч</a:t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2100"/>
              <a:buFont typeface="Proxima Nova"/>
              <a:buNone/>
            </a:pPr>
            <a:r>
              <a:rPr lang="en-US" sz="1800">
                <a:solidFill>
                  <a:srgbClr val="071F2E"/>
                </a:solidFill>
                <a:latin typeface="Proxima Nova"/>
                <a:ea typeface="Proxima Nova"/>
                <a:cs typeface="Proxima Nova"/>
                <a:sym typeface="Proxima Nova"/>
              </a:rPr>
              <a:t>Клиент, «ДомВсем139»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t/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4" name="Google Shape;334;p32"/>
          <p:cNvSpPr txBox="1"/>
          <p:nvPr/>
        </p:nvSpPr>
        <p:spPr>
          <a:xfrm>
            <a:off x="2211125" y="6018488"/>
            <a:ext cx="5969700" cy="21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«Разумеется. После формирования объявлений мы сразу же предоставим доступ к кабинету, чтобы вы могли всегда контролировать успешность рекламной кампании в режиме реального времени»</a:t>
            </a:r>
            <a:endParaRPr sz="18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5" name="Google Shape;335;p32"/>
          <p:cNvSpPr txBox="1"/>
          <p:nvPr/>
        </p:nvSpPr>
        <p:spPr>
          <a:xfrm>
            <a:off x="3438700" y="4838644"/>
            <a:ext cx="33798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Дмитрий Лагутин</a:t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2100"/>
              <a:buFont typeface="Proxima Nova"/>
              <a:buNone/>
            </a:pPr>
            <a:r>
              <a:rPr lang="en-US" sz="1800">
                <a:solidFill>
                  <a:srgbClr val="071F2E"/>
                </a:solidFill>
                <a:latin typeface="Proxima Nova"/>
                <a:ea typeface="Proxima Nova"/>
                <a:cs typeface="Proxima Nova"/>
                <a:sym typeface="Proxima Nova"/>
              </a:rPr>
              <a:t>Директор по развитию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t/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6" name="Google Shape;336;p32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7" name="Google Shape;337;p32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338" name="Google Shape;338;p32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2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40" name="Google Shape;34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0318" y="4728660"/>
            <a:ext cx="1113300" cy="1126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1" name="Google Shape;34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3550" y="1673251"/>
            <a:ext cx="1555150" cy="155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idx="4294967295" type="ctrTitle"/>
          </p:nvPr>
        </p:nvSpPr>
        <p:spPr>
          <a:xfrm>
            <a:off x="588669" y="517921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i="0" lang="en-US" sz="5500" u="none" cap="none" strike="noStrike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Содержание</a:t>
            </a:r>
            <a:endParaRPr sz="5500"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79" name="Google Shape;79;p15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81" name="Google Shape;81;p15"/>
          <p:cNvPicPr preferRelativeResize="0"/>
          <p:nvPr/>
        </p:nvPicPr>
        <p:blipFill rotWithShape="1">
          <a:blip r:embed="rId3">
            <a:alphaModFix/>
          </a:blip>
          <a:srcRect b="40479" l="13549" r="62393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>
            <p:ph idx="4294967295" type="subTitle"/>
          </p:nvPr>
        </p:nvSpPr>
        <p:spPr>
          <a:xfrm>
            <a:off x="644765" y="1939902"/>
            <a:ext cx="3911400" cy="6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4"/>
              </a:rPr>
              <a:t>О нас.</a:t>
            </a:r>
            <a:endParaRPr>
              <a:solidFill>
                <a:srgbClr val="00BFF3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2300"/>
              <a:buFont typeface="Proxima Nova"/>
              <a:buAutoNum type="arabicPeriod"/>
            </a:pPr>
            <a:r>
              <a:rPr lang="en-US" sz="2300" u="sng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5"/>
              </a:rPr>
              <a:t>А</a:t>
            </a:r>
            <a:r>
              <a:rPr b="0" i="0" lang="en-US" sz="2300" u="sng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6"/>
              </a:rPr>
              <a:t>нализ</a:t>
            </a:r>
            <a:r>
              <a:rPr b="0" i="0" lang="en-US" sz="23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0" i="0" sz="2300" u="none" cap="none" strike="noStrike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2300"/>
              <a:buFont typeface="Proxima Nova"/>
              <a:buAutoNum type="arabicPeriod"/>
            </a:pPr>
            <a:r>
              <a:rPr lang="en-US" sz="2300" u="sng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7"/>
              </a:rPr>
              <a:t>Портрет аудитории</a:t>
            </a:r>
            <a:r>
              <a:rPr lang="en-US" sz="23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3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2300"/>
              <a:buFont typeface="Proxima Nova"/>
              <a:buAutoNum type="arabicPeriod"/>
            </a:pPr>
            <a:r>
              <a:rPr lang="en-US" sz="2300" u="sng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8"/>
              </a:rPr>
              <a:t>Особенности проекта</a:t>
            </a:r>
            <a:r>
              <a:rPr b="0" i="0" lang="en-US" sz="23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00BFF3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9"/>
              </a:rPr>
              <a:t>Состав работ</a:t>
            </a:r>
            <a:r>
              <a:rPr b="0" i="0" lang="en-US" sz="23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00BFF3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2300"/>
              <a:buFont typeface="Proxima Nova"/>
              <a:buAutoNum type="arabicPeriod"/>
            </a:pPr>
            <a:r>
              <a:rPr lang="en-US" sz="2300" u="sng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0"/>
              </a:rPr>
              <a:t>Площадки и технологии</a:t>
            </a:r>
            <a:r>
              <a:rPr b="0" i="0" lang="en-US" sz="23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0" i="0" sz="2300" u="none" cap="none" strike="noStrike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2300"/>
              <a:buFont typeface="Proxima Nova"/>
              <a:buAutoNum type="arabicPeriod"/>
            </a:pPr>
            <a:r>
              <a:rPr lang="en-US" sz="2300" u="sng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1"/>
              </a:rPr>
              <a:t>Прогноз результатов</a:t>
            </a:r>
            <a:r>
              <a:rPr lang="en-US" sz="23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3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2"/>
              </a:rPr>
              <a:t>Проектная команда</a:t>
            </a:r>
            <a:r>
              <a:rPr b="0" i="0" lang="en-US" sz="23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00BFF3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3"/>
              </a:rPr>
              <a:t>Наш опыт</a:t>
            </a:r>
            <a:r>
              <a:rPr b="0" i="0" lang="en-US" sz="23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00BFF3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4"/>
              </a:rPr>
              <a:t>Клиенты</a:t>
            </a:r>
            <a:r>
              <a:rPr b="0" i="0" lang="en-US" sz="23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00BFF3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5"/>
              </a:rPr>
              <a:t>Отзывы</a:t>
            </a:r>
            <a:r>
              <a:rPr b="0" i="0" lang="en-US" sz="23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00BFF3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6"/>
              </a:rPr>
              <a:t>Ответы на вопросы</a:t>
            </a:r>
            <a:r>
              <a:rPr b="0" i="0" lang="en-US" sz="23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00BFF3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7"/>
              </a:rPr>
              <a:t>Условия работы</a:t>
            </a:r>
            <a:r>
              <a:rPr b="0" i="0" lang="en-US" sz="23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00BFF3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8"/>
              </a:rPr>
              <a:t>Контакты</a:t>
            </a:r>
            <a:r>
              <a:rPr b="0" i="0" lang="en-US" sz="23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00BFF3"/>
              </a:solidFill>
            </a:endParaRPr>
          </a:p>
        </p:txBody>
      </p:sp>
      <p:cxnSp>
        <p:nvCxnSpPr>
          <p:cNvPr id="83" name="Google Shape;83;p15"/>
          <p:cNvCxnSpPr/>
          <p:nvPr/>
        </p:nvCxnSpPr>
        <p:spPr>
          <a:xfrm>
            <a:off x="4905288" y="2083705"/>
            <a:ext cx="0" cy="5205000"/>
          </a:xfrm>
          <a:prstGeom prst="straightConnector1">
            <a:avLst/>
          </a:prstGeom>
          <a:noFill/>
          <a:ln cap="flat" cmpd="sng" w="25400">
            <a:solidFill>
              <a:srgbClr val="FEB40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84" name="Google Shape;84;p15"/>
          <p:cNvCxnSpPr/>
          <p:nvPr/>
        </p:nvCxnSpPr>
        <p:spPr>
          <a:xfrm>
            <a:off x="4535981" y="2086660"/>
            <a:ext cx="382500" cy="0"/>
          </a:xfrm>
          <a:prstGeom prst="straightConnector1">
            <a:avLst/>
          </a:prstGeom>
          <a:noFill/>
          <a:ln cap="flat" cmpd="sng" w="25400">
            <a:solidFill>
              <a:srgbClr val="FEB40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85" name="Google Shape;85;p15"/>
          <p:cNvCxnSpPr/>
          <p:nvPr/>
        </p:nvCxnSpPr>
        <p:spPr>
          <a:xfrm>
            <a:off x="4535981" y="7274978"/>
            <a:ext cx="382500" cy="0"/>
          </a:xfrm>
          <a:prstGeom prst="straightConnector1">
            <a:avLst/>
          </a:prstGeom>
          <a:noFill/>
          <a:ln cap="flat" cmpd="sng" w="25400">
            <a:solidFill>
              <a:srgbClr val="FEB40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86" name="Google Shape;86;p15"/>
          <p:cNvCxnSpPr/>
          <p:nvPr/>
        </p:nvCxnSpPr>
        <p:spPr>
          <a:xfrm flipH="1" rot="10800000">
            <a:off x="4910000" y="4298800"/>
            <a:ext cx="1346400" cy="2700"/>
          </a:xfrm>
          <a:prstGeom prst="straightConnector1">
            <a:avLst/>
          </a:prstGeom>
          <a:noFill/>
          <a:ln cap="flat" cmpd="sng" w="25400">
            <a:solidFill>
              <a:srgbClr val="FEB401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87" name="Google Shape;87;p15"/>
          <p:cNvSpPr txBox="1"/>
          <p:nvPr/>
        </p:nvSpPr>
        <p:spPr>
          <a:xfrm>
            <a:off x="6440040" y="3988199"/>
            <a:ext cx="19161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400"/>
              </a:buClr>
              <a:buSzPts val="2000"/>
              <a:buFont typeface="Proxima Nova"/>
              <a:buNone/>
            </a:pPr>
            <a:r>
              <a:rPr b="1" i="0" lang="en-US" sz="2300" u="none" cap="none" strike="noStrike">
                <a:solidFill>
                  <a:srgbClr val="FFB400"/>
                </a:solidFill>
                <a:latin typeface="Proxima Nova"/>
                <a:ea typeface="Proxima Nova"/>
                <a:cs typeface="Proxima Nova"/>
                <a:sym typeface="Proxima Nova"/>
              </a:rPr>
              <a:t>О ценности</a:t>
            </a:r>
            <a:endParaRPr sz="2300"/>
          </a:p>
        </p:txBody>
      </p:sp>
      <p:cxnSp>
        <p:nvCxnSpPr>
          <p:cNvPr id="88" name="Google Shape;88;p15"/>
          <p:cNvCxnSpPr/>
          <p:nvPr/>
        </p:nvCxnSpPr>
        <p:spPr>
          <a:xfrm>
            <a:off x="3576571" y="7724265"/>
            <a:ext cx="2728200" cy="0"/>
          </a:xfrm>
          <a:prstGeom prst="straightConnector1">
            <a:avLst/>
          </a:prstGeom>
          <a:noFill/>
          <a:ln cap="flat" cmpd="sng" w="25400">
            <a:solidFill>
              <a:srgbClr val="CBCBCB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89" name="Google Shape;89;p15"/>
          <p:cNvSpPr txBox="1"/>
          <p:nvPr/>
        </p:nvSpPr>
        <p:spPr>
          <a:xfrm>
            <a:off x="6440056" y="7400967"/>
            <a:ext cx="14685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2000"/>
              <a:buFont typeface="Proxima Nova"/>
              <a:buNone/>
            </a:pPr>
            <a:r>
              <a:rPr b="1" i="0" lang="en-US" sz="2300" u="none" cap="none" strike="noStrike">
                <a:solidFill>
                  <a:srgbClr val="CBCBCB"/>
                </a:solidFill>
                <a:latin typeface="Proxima Nova"/>
                <a:ea typeface="Proxima Nova"/>
                <a:cs typeface="Proxima Nova"/>
                <a:sym typeface="Proxima Nova"/>
              </a:rPr>
              <a:t>О цене</a:t>
            </a:r>
            <a:endParaRPr sz="2300"/>
          </a:p>
        </p:txBody>
      </p:sp>
      <p:sp>
        <p:nvSpPr>
          <p:cNvPr id="90" name="Google Shape;90;p15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19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3"/>
          <p:cNvSpPr txBox="1"/>
          <p:nvPr>
            <p:ph idx="4294967295" type="ctrTitle"/>
          </p:nvPr>
        </p:nvSpPr>
        <p:spPr>
          <a:xfrm>
            <a:off x="588669" y="5440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Условия работы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347" name="Google Shape;347;p33"/>
          <p:cNvSpPr txBox="1"/>
          <p:nvPr>
            <p:ph idx="4294967295" type="subTitle"/>
          </p:nvPr>
        </p:nvSpPr>
        <p:spPr>
          <a:xfrm>
            <a:off x="589800" y="1808500"/>
            <a:ext cx="117306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Тарифы на настройку рекламных кампаний (стоимость указана за 1 соц. сеть):</a:t>
            </a:r>
            <a:endParaRPr/>
          </a:p>
        </p:txBody>
      </p:sp>
      <p:sp>
        <p:nvSpPr>
          <p:cNvPr id="348" name="Google Shape;348;p33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9" name="Google Shape;349;p33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517-78-47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350" name="Google Shape;350;p33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3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352" name="Google Shape;352;p33"/>
          <p:cNvGraphicFramePr/>
          <p:nvPr/>
        </p:nvGraphicFramePr>
        <p:xfrm>
          <a:off x="503175" y="274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{637DB8BC-5874-4AF4-9AA9-0DC351C299EA}</a:tableStyleId>
              </a:tblPr>
              <a:tblGrid>
                <a:gridCol w="3004025"/>
                <a:gridCol w="3033475"/>
                <a:gridCol w="3004025"/>
                <a:gridCol w="3033475"/>
              </a:tblGrid>
              <a:tr h="823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Эконом</a:t>
                      </a:r>
                      <a:endParaRPr b="1"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6B1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Оптимальный</a:t>
                      </a:r>
                      <a:endParaRPr b="1"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6B1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VIP</a:t>
                      </a:r>
                      <a:endParaRPr b="1"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6B1F0"/>
                    </a:solidFill>
                  </a:tcPr>
                </a:tc>
              </a:tr>
              <a:tr h="823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Анализ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</a:tr>
              <a:tr h="832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Объявления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 10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 30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 100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</a:tr>
              <a:tr h="832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Стоимость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15 000 руб.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25 000 руб.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45 000 руб.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DA609"/>
                    </a:solidFill>
                  </a:tcPr>
                </a:tc>
              </a:tr>
              <a:tr h="832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Сроки запуска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 неделя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 недели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 недели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DA60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4"/>
          <p:cNvSpPr txBox="1"/>
          <p:nvPr>
            <p:ph idx="4294967295" type="ctrTitle"/>
          </p:nvPr>
        </p:nvSpPr>
        <p:spPr>
          <a:xfrm>
            <a:off x="588669" y="5440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Условия работы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358" name="Google Shape;358;p34"/>
          <p:cNvSpPr txBox="1"/>
          <p:nvPr>
            <p:ph idx="4294967295" type="subTitle"/>
          </p:nvPr>
        </p:nvSpPr>
        <p:spPr>
          <a:xfrm>
            <a:off x="589800" y="1808500"/>
            <a:ext cx="117306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Тарифы на ведение рекламных кампаний (стоимость указана за 1 соц. сеть):</a:t>
            </a:r>
            <a:endParaRPr/>
          </a:p>
        </p:txBody>
      </p:sp>
      <p:sp>
        <p:nvSpPr>
          <p:cNvPr id="359" name="Google Shape;359;p34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0" name="Google Shape;360;p34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517-78-47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361" name="Google Shape;361;p34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4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363" name="Google Shape;363;p34"/>
          <p:cNvGraphicFramePr/>
          <p:nvPr/>
        </p:nvGraphicFramePr>
        <p:xfrm>
          <a:off x="503175" y="274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{637DB8BC-5874-4AF4-9AA9-0DC351C299EA}</a:tableStyleId>
              </a:tblPr>
              <a:tblGrid>
                <a:gridCol w="3004025"/>
                <a:gridCol w="3033475"/>
                <a:gridCol w="3004025"/>
                <a:gridCol w="3033475"/>
              </a:tblGrid>
              <a:tr h="823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Эконом</a:t>
                      </a:r>
                      <a:endParaRPr b="1"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6B1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Оптимальный</a:t>
                      </a:r>
                      <a:endParaRPr b="1"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6B1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VIP</a:t>
                      </a:r>
                      <a:endParaRPr b="1"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6B1F0"/>
                    </a:solidFill>
                  </a:tcPr>
                </a:tc>
              </a:tr>
              <a:tr h="823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Выделенный менеджер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</a:tr>
              <a:tr h="833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Правки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 10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DCDF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 30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DCDF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 100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DCDFE2"/>
                    </a:solidFill>
                  </a:tcPr>
                </a:tc>
              </a:tr>
              <a:tr h="832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Новые объявления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 5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 15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 30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</a:tr>
              <a:tr h="832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Стоимость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10 000 руб./мес.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20 000 руб./мес.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</a:t>
                      </a: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5 000 руб./мес.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DA60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5"/>
          <p:cNvSpPr txBox="1"/>
          <p:nvPr>
            <p:ph idx="4294967295" type="ctrTitle"/>
          </p:nvPr>
        </p:nvSpPr>
        <p:spPr>
          <a:xfrm>
            <a:off x="588669" y="5440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Условия работы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369" name="Google Shape;369;p35"/>
          <p:cNvSpPr txBox="1"/>
          <p:nvPr>
            <p:ph idx="4294967295" type="subTitle"/>
          </p:nvPr>
        </p:nvSpPr>
        <p:spPr>
          <a:xfrm>
            <a:off x="589800" y="1808500"/>
            <a:ext cx="11907600" cy="6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7265" lvl="0" marL="347265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335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Дополнительные услуги: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5910" lvl="1" marL="889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Оформление страницы (1 соц. сеть) – 15 000 руб.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5910" lvl="1" marL="889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Установка счетчиков посещаемости (Яндекс + Google) – 3 000 руб.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5910" lvl="1" marL="889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Настройка целей – 8 000 руб.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5910" lvl="1" marL="889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Подключение call-tracking (отслеживание статистики по звонкам) – 5 000 руб. + 6 000 руб./мес. (аренда номеров).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5910" lvl="1" marL="889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Настройка сквозной аналитики в связке с вашей CRM.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5910" lvl="1" marL="889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Доработка содержимого сайта (корректировка блока «Преимущества») – 10 000 руб.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5910" lvl="1" marL="889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Отрисовка 3 баннеров – 12 000 руб.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5910" lvl="1" marL="889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Установка виджета обратного звонка и онлайн-консультанта – 8 000 руб.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0" name="Google Shape;370;p35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1" name="Google Shape;371;p35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517-78-47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372" name="Google Shape;372;p35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5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6"/>
          <p:cNvSpPr txBox="1"/>
          <p:nvPr/>
        </p:nvSpPr>
        <p:spPr>
          <a:xfrm>
            <a:off x="7408192" y="2967683"/>
            <a:ext cx="2361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400"/>
              </a:buClr>
              <a:buSzPts val="2000"/>
              <a:buFont typeface="Proxima Nova"/>
              <a:buNone/>
            </a:pPr>
            <a:r>
              <a:rPr b="1" lang="en-US" sz="23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Приходите</a:t>
            </a:r>
            <a:endParaRPr b="1" sz="23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9" name="Google Shape;379;p36"/>
          <p:cNvSpPr txBox="1"/>
          <p:nvPr/>
        </p:nvSpPr>
        <p:spPr>
          <a:xfrm>
            <a:off x="7408192" y="3528725"/>
            <a:ext cx="49878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Москва, Дмитровское шоссе д. 9-Б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0" name="Google Shape;380;p36"/>
          <p:cNvSpPr txBox="1"/>
          <p:nvPr>
            <p:ph idx="4294967295" type="ctrTitle"/>
          </p:nvPr>
        </p:nvSpPr>
        <p:spPr>
          <a:xfrm>
            <a:off x="588676" y="544050"/>
            <a:ext cx="96924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Контактная информация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381" name="Google Shape;381;p36"/>
          <p:cNvSpPr txBox="1"/>
          <p:nvPr/>
        </p:nvSpPr>
        <p:spPr>
          <a:xfrm>
            <a:off x="7408192" y="6383788"/>
            <a:ext cx="37647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517-78-47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2" name="Google Shape;382;p36"/>
          <p:cNvSpPr txBox="1"/>
          <p:nvPr/>
        </p:nvSpPr>
        <p:spPr>
          <a:xfrm>
            <a:off x="7408192" y="4957425"/>
            <a:ext cx="36846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info@proactivity.ru</a:t>
            </a: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3" name="Google Shape;383;p36"/>
          <p:cNvSpPr txBox="1"/>
          <p:nvPr>
            <p:ph idx="4294967295" type="subTitle"/>
          </p:nvPr>
        </p:nvSpPr>
        <p:spPr>
          <a:xfrm>
            <a:off x="7408192" y="4403852"/>
            <a:ext cx="2361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400"/>
              </a:buClr>
              <a:buSzPts val="2000"/>
              <a:buFont typeface="Proxima Nova"/>
              <a:buNone/>
            </a:pPr>
            <a:r>
              <a:rPr b="1" lang="en-US" sz="23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Пишите</a:t>
            </a:r>
            <a:endParaRPr b="1" sz="23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4" name="Google Shape;384;p36"/>
          <p:cNvSpPr txBox="1"/>
          <p:nvPr>
            <p:ph idx="4294967295" type="subTitle"/>
          </p:nvPr>
        </p:nvSpPr>
        <p:spPr>
          <a:xfrm>
            <a:off x="7408192" y="5864665"/>
            <a:ext cx="2361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400"/>
              </a:buClr>
              <a:buSzPts val="2000"/>
              <a:buFont typeface="Proxima Nova"/>
              <a:buNone/>
            </a:pPr>
            <a:r>
              <a:rPr b="1" lang="en-US" sz="23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Звоните</a:t>
            </a:r>
            <a:endParaRPr b="1" sz="23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85" name="Google Shape;38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3775" y="2852000"/>
            <a:ext cx="5460251" cy="43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6"/>
          <p:cNvSpPr txBox="1"/>
          <p:nvPr/>
        </p:nvSpPr>
        <p:spPr>
          <a:xfrm>
            <a:off x="5163994" y="2483525"/>
            <a:ext cx="9357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МКАД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7" name="Google Shape;387;p36"/>
          <p:cNvSpPr txBox="1"/>
          <p:nvPr/>
        </p:nvSpPr>
        <p:spPr>
          <a:xfrm>
            <a:off x="1097594" y="7134950"/>
            <a:ext cx="9357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Центр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8" name="Google Shape;388;p36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logo.png" id="389" name="Google Shape;389;p36"/>
          <p:cNvPicPr preferRelativeResize="0"/>
          <p:nvPr/>
        </p:nvPicPr>
        <p:blipFill rotWithShape="1">
          <a:blip r:embed="rId5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idx="4294967295" type="ctrTitle"/>
          </p:nvPr>
        </p:nvSpPr>
        <p:spPr>
          <a:xfrm>
            <a:off x="588669" y="517880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О нас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1155122" y="3551991"/>
            <a:ext cx="3548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b="0" i="0" lang="en-US" sz="18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проектов в портфолио</a:t>
            </a: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1155136" y="2395464"/>
            <a:ext cx="1925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i="0" lang="en-US" sz="7200" u="none" cap="none" strike="noStrike">
                <a:solidFill>
                  <a:srgbClr val="091F2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149</a:t>
            </a:r>
            <a:endParaRPr sz="7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5252321" y="3549537"/>
            <a:ext cx="3548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b="0" i="0" lang="en-US" sz="18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штатных сотрудника</a:t>
            </a:r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5252321" y="2393009"/>
            <a:ext cx="1925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i="0" lang="en-US" sz="7200" u="none" cap="none" strike="noStrike">
                <a:solidFill>
                  <a:srgbClr val="091F2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32</a:t>
            </a:r>
            <a:endParaRPr sz="7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9629501" y="3547075"/>
            <a:ext cx="31383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b="0" i="0" lang="en-US" sz="18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лет опыта </a:t>
            </a:r>
            <a:endParaRPr/>
          </a:p>
        </p:txBody>
      </p:sp>
      <p:sp>
        <p:nvSpPr>
          <p:cNvPr id="101" name="Google Shape;101;p16"/>
          <p:cNvSpPr txBox="1"/>
          <p:nvPr/>
        </p:nvSpPr>
        <p:spPr>
          <a:xfrm>
            <a:off x="9629520" y="2390554"/>
            <a:ext cx="1925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i="0" lang="en-US" sz="7200" u="none" cap="none" strike="noStrike">
                <a:solidFill>
                  <a:srgbClr val="091F2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15</a:t>
            </a:r>
            <a:endParaRPr sz="7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1155122" y="6212488"/>
            <a:ext cx="3548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b="0" i="0" lang="en-US" sz="18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года средний срок работы сотрудников в компании</a:t>
            </a:r>
            <a:endParaRPr/>
          </a:p>
        </p:txBody>
      </p:sp>
      <p:sp>
        <p:nvSpPr>
          <p:cNvPr id="103" name="Google Shape;103;p16"/>
          <p:cNvSpPr txBox="1"/>
          <p:nvPr/>
        </p:nvSpPr>
        <p:spPr>
          <a:xfrm>
            <a:off x="1155136" y="5055960"/>
            <a:ext cx="1925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i="0" lang="en-US" sz="7200" u="none" cap="none" strike="noStrike">
                <a:solidFill>
                  <a:srgbClr val="091F2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4,4</a:t>
            </a:r>
            <a:endParaRPr sz="7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5252321" y="6210033"/>
            <a:ext cx="29238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lang="en-US" sz="18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проектов на поддержке на сегодняшний день</a:t>
            </a:r>
            <a:endParaRPr sz="18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5252325" y="5053500"/>
            <a:ext cx="31383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lang="en-US" sz="7200">
                <a:solidFill>
                  <a:srgbClr val="091F2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39</a:t>
            </a:r>
            <a:endParaRPr sz="7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9629501" y="6207575"/>
            <a:ext cx="31383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lang="en-US" sz="18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млн. рублей помогли заработать компаниям наших клиентов</a:t>
            </a:r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9629528" y="5051050"/>
            <a:ext cx="31383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lang="en-US" sz="7200">
                <a:solidFill>
                  <a:srgbClr val="091F2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+450</a:t>
            </a:r>
            <a:endParaRPr sz="7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8" name="Google Shape;108;p16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10" name="Google Shape;110;p16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idx="4294967295" type="ctrTitle"/>
          </p:nvPr>
        </p:nvSpPr>
        <p:spPr>
          <a:xfrm>
            <a:off x="588669" y="53260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Задача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17" name="Google Shape;117;p17"/>
          <p:cNvSpPr txBox="1"/>
          <p:nvPr>
            <p:ph idx="4294967295" type="subTitle"/>
          </p:nvPr>
        </p:nvSpPr>
        <p:spPr>
          <a:xfrm>
            <a:off x="589800" y="5184075"/>
            <a:ext cx="7562100" cy="19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Бизнес-цели:</a:t>
            </a:r>
            <a:endParaRPr/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Количество заявок – минимум 50 / мес.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Количество договоров / оплат – минимум 10 / мес.</a:t>
            </a:r>
            <a:endParaRPr/>
          </a:p>
        </p:txBody>
      </p:sp>
      <p:sp>
        <p:nvSpPr>
          <p:cNvPr id="118" name="Google Shape;118;p17"/>
          <p:cNvSpPr txBox="1"/>
          <p:nvPr>
            <p:ph idx="4294967295" type="subTitle"/>
          </p:nvPr>
        </p:nvSpPr>
        <p:spPr>
          <a:xfrm>
            <a:off x="589800" y="1913963"/>
            <a:ext cx="7562100" cy="14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Привлечение потенциальных клиентов с помощью таргетированной рекламы в VK, Instagram и OK.RU.</a:t>
            </a:r>
            <a:endParaRPr/>
          </a:p>
        </p:txBody>
      </p:sp>
      <p:sp>
        <p:nvSpPr>
          <p:cNvPr id="119" name="Google Shape;119;p17"/>
          <p:cNvSpPr txBox="1"/>
          <p:nvPr>
            <p:ph idx="4294967295" type="subTitle"/>
          </p:nvPr>
        </p:nvSpPr>
        <p:spPr>
          <a:xfrm>
            <a:off x="589800" y="3225200"/>
            <a:ext cx="11553600" cy="19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Технические показатели</a:t>
            </a: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 sz="3000">
              <a:solidFill>
                <a:schemeClr val="dk1"/>
              </a:solidFill>
            </a:endParaRPr>
          </a:p>
          <a:p>
            <a:pPr indent="-459581" lvl="0" marL="45640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Количество новых подписчиков – минимум 500 / мес.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59581" lvl="0" marL="45640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Количество посетителей сайта – минимум 3 000 / мес.</a:t>
            </a:r>
            <a:endParaRPr b="1"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" name="Google Shape;120;p17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22" name="Google Shape;122;p17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idx="4294967295" type="ctrTitle"/>
          </p:nvPr>
        </p:nvSpPr>
        <p:spPr>
          <a:xfrm>
            <a:off x="588669" y="544153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Анализ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29" name="Google Shape;129;p18"/>
          <p:cNvSpPr txBox="1"/>
          <p:nvPr>
            <p:ph idx="4294967295" type="subTitle"/>
          </p:nvPr>
        </p:nvSpPr>
        <p:spPr>
          <a:xfrm>
            <a:off x="589800" y="2081325"/>
            <a:ext cx="44199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На текущий момент статистика по охвату лидирующих социальных сетей в России выглядит следующий образом:</a:t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32" name="Google Shape;132;p18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4" name="Google Shape;134;p18"/>
          <p:cNvSpPr txBox="1"/>
          <p:nvPr>
            <p:ph idx="4294967295" type="subTitle"/>
          </p:nvPr>
        </p:nvSpPr>
        <p:spPr>
          <a:xfrm>
            <a:off x="589800" y="7455300"/>
            <a:ext cx="83142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Соответственно, запуская рекламу в 3 основных системах, мы охватим большую часть потенциального рынка.</a:t>
            </a:r>
            <a:endParaRPr/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2925" y="1751902"/>
            <a:ext cx="6471900" cy="43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idx="4294967295" type="ctrTitle"/>
          </p:nvPr>
        </p:nvSpPr>
        <p:spPr>
          <a:xfrm>
            <a:off x="588669" y="544153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Портрет ЦА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41" name="Google Shape;141;p19"/>
          <p:cNvSpPr txBox="1"/>
          <p:nvPr>
            <p:ph idx="4294967295" type="subTitle"/>
          </p:nvPr>
        </p:nvSpPr>
        <p:spPr>
          <a:xfrm>
            <a:off x="5475475" y="1852475"/>
            <a:ext cx="6632400" cy="51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Город</a:t>
            </a: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: Калининград.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Семейное положение:</a:t>
            </a: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 женат, двое детей.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Должность:</a:t>
            </a: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 руководитель компании (топ-менеджер).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Образование:</a:t>
            </a: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 высшее.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Интересы:</a:t>
            </a: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 рыбалка / футбол.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2" name="Google Shape;142;p19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44" name="Google Shape;144;p19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750" y="2004876"/>
            <a:ext cx="4031375" cy="403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 txBox="1"/>
          <p:nvPr>
            <p:ph idx="4294967295" type="subTitle"/>
          </p:nvPr>
        </p:nvSpPr>
        <p:spPr>
          <a:xfrm>
            <a:off x="1079438" y="6230975"/>
            <a:ext cx="32040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Геннадий, 37 лет</a:t>
            </a:r>
            <a:endParaRPr b="1" sz="2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idx="4294967295" type="ctrTitle"/>
          </p:nvPr>
        </p:nvSpPr>
        <p:spPr>
          <a:xfrm>
            <a:off x="588679" y="544153"/>
            <a:ext cx="83328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Особенности проекта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53" name="Google Shape;153;p20"/>
          <p:cNvSpPr txBox="1"/>
          <p:nvPr>
            <p:ph idx="4294967295" type="subTitle"/>
          </p:nvPr>
        </p:nvSpPr>
        <p:spPr>
          <a:xfrm>
            <a:off x="589800" y="1914018"/>
            <a:ext cx="9942600" cy="6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746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Во-первых, малоэтажное строительство – это отрасль с высокой конкуренцией. Нужно вкладывать много усилий, чтобы быть впереди других.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Во-вторых, оформление текущих корпоративных страниц нуждается в доработке. 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И, в-третьих, необходимо выбрать шаг, к которому мы будем подталкивать заказчика. Например, это может быть заказ бесплатной консультации.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4" name="Google Shape;154;p20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56" name="Google Shape;156;p20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idx="4294967295" type="ctrTitle"/>
          </p:nvPr>
        </p:nvSpPr>
        <p:spPr>
          <a:xfrm>
            <a:off x="588669" y="54410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Состав работ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63" name="Google Shape;163;p21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65" name="Google Shape;165;p21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7" name="Google Shape;167;p21"/>
          <p:cNvSpPr txBox="1"/>
          <p:nvPr>
            <p:ph idx="4294967295" type="subTitle"/>
          </p:nvPr>
        </p:nvSpPr>
        <p:spPr>
          <a:xfrm>
            <a:off x="589800" y="2081325"/>
            <a:ext cx="88983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В процессе настройки рекламных кампаний будут проведены следующие работы:</a:t>
            </a:r>
            <a:endParaRPr/>
          </a:p>
        </p:txBody>
      </p:sp>
      <p:sp>
        <p:nvSpPr>
          <p:cNvPr id="168" name="Google Shape;168;p21"/>
          <p:cNvSpPr txBox="1"/>
          <p:nvPr>
            <p:ph idx="4294967295" type="subTitle"/>
          </p:nvPr>
        </p:nvSpPr>
        <p:spPr>
          <a:xfrm>
            <a:off x="589800" y="3334425"/>
            <a:ext cx="57651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1. Подготовка баннеров</a:t>
            </a:r>
            <a:endParaRPr b="1"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Отрисовка изображений.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" name="Google Shape;169;p21"/>
          <p:cNvSpPr txBox="1"/>
          <p:nvPr>
            <p:ph idx="4294967295" type="subTitle"/>
          </p:nvPr>
        </p:nvSpPr>
        <p:spPr>
          <a:xfrm>
            <a:off x="589800" y="5939750"/>
            <a:ext cx="57651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3. Настройка условий показа</a:t>
            </a:r>
            <a:endParaRPr b="1"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Работа с параметрами (время показа, регионы, устройства пользователей, возраст и другие).</a:t>
            </a:r>
            <a:endParaRPr/>
          </a:p>
        </p:txBody>
      </p:sp>
      <p:sp>
        <p:nvSpPr>
          <p:cNvPr id="170" name="Google Shape;170;p21"/>
          <p:cNvSpPr txBox="1"/>
          <p:nvPr>
            <p:ph idx="4294967295" type="subTitle"/>
          </p:nvPr>
        </p:nvSpPr>
        <p:spPr>
          <a:xfrm>
            <a:off x="6802625" y="3334425"/>
            <a:ext cx="5765100" cy="27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Proxima Nova"/>
                <a:ea typeface="Proxima Nova"/>
                <a:cs typeface="Proxima Nova"/>
                <a:sym typeface="Proxima Nova"/>
              </a:rPr>
              <a:t>2. Написание объявлений</a:t>
            </a:r>
            <a:endParaRPr b="1"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•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Формирование объявлений, которые будут привлекать внимание потенциальных клиентов.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1" name="Google Shape;171;p21"/>
          <p:cNvSpPr txBox="1"/>
          <p:nvPr>
            <p:ph idx="4294967295" type="subTitle"/>
          </p:nvPr>
        </p:nvSpPr>
        <p:spPr>
          <a:xfrm>
            <a:off x="6802625" y="5939750"/>
            <a:ext cx="60159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4. Запуск рекламной кампании</a:t>
            </a:r>
            <a:endParaRPr b="1"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Прохождение модерации.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Старт показов.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>
            <p:ph idx="4294967295" type="ctrTitle"/>
          </p:nvPr>
        </p:nvSpPr>
        <p:spPr>
          <a:xfrm>
            <a:off x="588669" y="54410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Состав работ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77" name="Google Shape;177;p22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79" name="Google Shape;179;p22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1" name="Google Shape;181;p22"/>
          <p:cNvSpPr txBox="1"/>
          <p:nvPr>
            <p:ph idx="4294967295" type="subTitle"/>
          </p:nvPr>
        </p:nvSpPr>
        <p:spPr>
          <a:xfrm>
            <a:off x="589800" y="2081325"/>
            <a:ext cx="88983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Следующий этап – регулярная поддержка, которая включает в себя:</a:t>
            </a:r>
            <a:endParaRPr/>
          </a:p>
        </p:txBody>
      </p:sp>
      <p:sp>
        <p:nvSpPr>
          <p:cNvPr id="182" name="Google Shape;182;p22"/>
          <p:cNvSpPr txBox="1"/>
          <p:nvPr>
            <p:ph idx="4294967295" type="subTitle"/>
          </p:nvPr>
        </p:nvSpPr>
        <p:spPr>
          <a:xfrm>
            <a:off x="589800" y="3334425"/>
            <a:ext cx="57651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1. Отслеживание показов</a:t>
            </a:r>
            <a:endParaRPr b="1"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Контроль бюджет.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Напоминание о необходимости оплаты.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3" name="Google Shape;183;p22"/>
          <p:cNvSpPr txBox="1"/>
          <p:nvPr>
            <p:ph idx="4294967295" type="subTitle"/>
          </p:nvPr>
        </p:nvSpPr>
        <p:spPr>
          <a:xfrm>
            <a:off x="589800" y="5939750"/>
            <a:ext cx="57651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3. Корректировка объявлений</a:t>
            </a:r>
            <a:endParaRPr b="1"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Внесение изменений в созданные объявления.</a:t>
            </a:r>
            <a:endParaRPr/>
          </a:p>
        </p:txBody>
      </p:sp>
      <p:sp>
        <p:nvSpPr>
          <p:cNvPr id="184" name="Google Shape;184;p22"/>
          <p:cNvSpPr txBox="1"/>
          <p:nvPr>
            <p:ph idx="4294967295" type="subTitle"/>
          </p:nvPr>
        </p:nvSpPr>
        <p:spPr>
          <a:xfrm>
            <a:off x="6802625" y="3334425"/>
            <a:ext cx="5765100" cy="27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Proxima Nova"/>
                <a:ea typeface="Proxima Nova"/>
                <a:cs typeface="Proxima Nova"/>
                <a:sym typeface="Proxima Nova"/>
              </a:rPr>
              <a:t>2. Оптимизация рекламы</a:t>
            </a:r>
            <a:endParaRPr b="1"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•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Повторная настройка уже существующих объявлений для повышения результативности.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5" name="Google Shape;185;p22"/>
          <p:cNvSpPr txBox="1"/>
          <p:nvPr>
            <p:ph idx="4294967295" type="subTitle"/>
          </p:nvPr>
        </p:nvSpPr>
        <p:spPr>
          <a:xfrm>
            <a:off x="6802625" y="5939750"/>
            <a:ext cx="60159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. Расширение рекламных кампаний</a:t>
            </a:r>
            <a:endParaRPr b="1"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Настройка и запуск дополнительных объявлений.</a:t>
            </a:r>
            <a:endParaRPr b="1"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