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9753600" cx="130048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Proxima Nova Extrabold"/>
      <p:bold r:id="rId28"/>
    </p:embeddedFont>
    <p:embeddedFont>
      <p:font typeface="Proxima Nova Semibold"/>
      <p:regular r:id="rId29"/>
      <p:bold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B84E00-0FA8-422E-AF0B-1DEC4BB58332}">
  <a:tblStyle styleId="{62B84E00-0FA8-422E-AF0B-1DEC4BB5833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ProximaNovaExtrabold-bold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Semibold-boldItalic.fntdata"/><Relationship Id="rId30" Type="http://schemas.openxmlformats.org/officeDocument/2006/relationships/font" Target="fonts/ProximaNovaSemibold-bold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06fe851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8606fe85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7adb54e41_1_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7adb54e41_1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7adb54e41_1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87adb54e41_1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7adb54e41_1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87adb54e41_1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a7fdb890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87a7fdb89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i="1" sz="2400"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Заголовок — по центру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сверху">
  <p:cSld name="Заголовок — сверху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864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indent="-4864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indent="-4864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indent="-4864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indent="-4864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>
            <p:ph idx="2" type="pic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3" type="pic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4" type="pic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hyperlink" Target="mailto:info@proactivity.r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orkspace.ru" TargetMode="External"/><Relationship Id="rId4" Type="http://schemas.openxmlformats.org/officeDocument/2006/relationships/image" Target="../media/image11.png"/><Relationship Id="rId5" Type="http://schemas.openxmlformats.org/officeDocument/2006/relationships/hyperlink" Target="mailto:info@proactivity.ru" TargetMode="External"/><Relationship Id="rId6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hyperlink" Target="mailto:info@proactivity.ru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info@proactivity.ru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2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15" Type="http://schemas.openxmlformats.org/officeDocument/2006/relationships/slide" Target="/ppt/slides/slide14.xml"/><Relationship Id="rId14" Type="http://schemas.openxmlformats.org/officeDocument/2006/relationships/slide" Target="/ppt/slides/slide13.xml"/><Relationship Id="rId17" Type="http://schemas.openxmlformats.org/officeDocument/2006/relationships/slide" Target="/ppt/slides/slide17.xml"/><Relationship Id="rId16" Type="http://schemas.openxmlformats.org/officeDocument/2006/relationships/slide" Target="/ppt/slides/slide16.xml"/><Relationship Id="rId5" Type="http://schemas.openxmlformats.org/officeDocument/2006/relationships/slide" Target="/ppt/slides/slide5.xml"/><Relationship Id="rId19" Type="http://schemas.openxmlformats.org/officeDocument/2006/relationships/hyperlink" Target="mailto:info@proactivity.ru" TargetMode="External"/><Relationship Id="rId6" Type="http://schemas.openxmlformats.org/officeDocument/2006/relationships/slide" Target="/ppt/slides/slide5.xml"/><Relationship Id="rId18" Type="http://schemas.openxmlformats.org/officeDocument/2006/relationships/slide" Target="/ppt/slides/slide1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info@proactivity.ru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9075" y="0"/>
            <a:ext cx="13004700" cy="9753600"/>
          </a:xfrm>
          <a:prstGeom prst="rect">
            <a:avLst/>
          </a:prstGeom>
          <a:solidFill>
            <a:srgbClr val="001F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550225" y="2826838"/>
            <a:ext cx="53574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Внедрение CRM</a:t>
            </a:r>
            <a:endParaRPr i="0" sz="4500" u="none" cap="none" strike="noStrike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00BFF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для компании </a:t>
            </a:r>
            <a:endParaRPr sz="4500">
              <a:solidFill>
                <a:srgbClr val="00BFF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00BFF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«B2B Delivery»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laurel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5786" y="5907130"/>
            <a:ext cx="595053" cy="59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0375" y="6496125"/>
            <a:ext cx="21459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ТОП-3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CRM-интеграторов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г. Казань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266161" y="6506784"/>
            <a:ext cx="2596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CRM-интеграторов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в категории «Крупный бизнес»</a:t>
            </a:r>
            <a:endParaRPr/>
          </a:p>
        </p:txBody>
      </p:sp>
      <p:pic>
        <p:nvPicPr>
          <p:cNvPr descr="laurel.png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94" y="5907135"/>
            <a:ext cx="605585" cy="605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65" name="Google Shape;65;p14"/>
          <p:cNvPicPr preferRelativeResize="0"/>
          <p:nvPr/>
        </p:nvPicPr>
        <p:blipFill rotWithShape="1">
          <a:blip r:embed="rId4">
            <a:alphaModFix/>
          </a:blip>
          <a:srcRect b="36610" l="12633" r="62221" t="36610"/>
          <a:stretch/>
        </p:blipFill>
        <p:spPr>
          <a:xfrm>
            <a:off x="436943" y="322939"/>
            <a:ext cx="2256325" cy="7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30900" y="73200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Рейтинг Рунета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39626" y="7317438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CMS Magazine</a:t>
            </a:r>
            <a:endParaRPr/>
          </a:p>
        </p:txBody>
      </p:sp>
      <p:sp>
        <p:nvSpPr>
          <p:cNvPr id="68" name="Google Shape;68;p14"/>
          <p:cNvSpPr txBox="1"/>
          <p:nvPr>
            <p:ph idx="4294967295" type="ctrTitle"/>
          </p:nvPr>
        </p:nvSpPr>
        <p:spPr>
          <a:xfrm>
            <a:off x="550225" y="2338190"/>
            <a:ext cx="5357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lang="en-US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Коммерческое предложение </a:t>
            </a:r>
            <a:endParaRPr b="1"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60" y="8332175"/>
            <a:ext cx="1943507" cy="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9238" y="8334428"/>
            <a:ext cx="1943525" cy="6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4800" y="2338188"/>
            <a:ext cx="8207325" cy="51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8" name="Google Shape;188;p23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2211125" y="4839013"/>
            <a:ext cx="5825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Управляю специалистами на уровне джедая. Знаю, как заставить людей соблюдать сроки и требования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 качеству.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2211125" y="3774281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Катя Логвинова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Проджект-менеджер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93" name="Google Shape;193;p2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925" y="3376400"/>
            <a:ext cx="3838547" cy="5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1312200" y="4469850"/>
            <a:ext cx="791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10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endParaRPr b="1" sz="10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02" name="Google Shape;202;p24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1884525" y="4227700"/>
            <a:ext cx="40707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«Люблю работать с цифрами, а также строить и проверять гипотезы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. Считаю, что каждое бизнес-решение должно опираться на конкретные факты.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88452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Кирилл Кряжев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Бизнес-аналитик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7869575" y="4227700"/>
            <a:ext cx="40707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«Любой бизнес делиться на процессы. И я точно знаю, что каждый из них можно описать, оптимизировать и систематизировать таким образом, чтобы цели компании достигались еще быстрее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7869575" y="3162950"/>
            <a:ext cx="4557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Боровик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Специалист по реинжинирингу процессов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2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09" name="Google Shape;209;p2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75" y="3283796"/>
            <a:ext cx="1176300" cy="117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6">
            <a:alphaModFix/>
          </a:blip>
          <a:srcRect b="13741" l="0" r="0" t="0"/>
          <a:stretch/>
        </p:blipFill>
        <p:spPr>
          <a:xfrm>
            <a:off x="6586550" y="3244523"/>
            <a:ext cx="1176300" cy="117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idx="4294967295" type="ctrTitle"/>
          </p:nvPr>
        </p:nvSpPr>
        <p:spPr>
          <a:xfrm>
            <a:off x="588669" y="545652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 опыт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8" name="Google Shape;218;p25"/>
          <p:cNvSpPr txBox="1"/>
          <p:nvPr>
            <p:ph idx="4294967295" type="subTitle"/>
          </p:nvPr>
        </p:nvSpPr>
        <p:spPr>
          <a:xfrm>
            <a:off x="589800" y="1913975"/>
            <a:ext cx="7965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Реализация прочих проектов из сферы грузоперевозок: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9066675" y="3887150"/>
            <a:ext cx="34914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активных сотрудников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9066670" y="272101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30</a:t>
            </a:r>
            <a:endParaRPr sz="7200">
              <a:solidFill>
                <a:srgbClr val="091F2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9066675" y="5745688"/>
            <a:ext cx="34914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выполнение плана продаж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9066679" y="4579563"/>
            <a:ext cx="330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+20%</a:t>
            </a:r>
            <a:endParaRPr sz="7200">
              <a:solidFill>
                <a:srgbClr val="091F2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9066675" y="7688437"/>
            <a:ext cx="34914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ускорение обработки лидов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9066679" y="6522312"/>
            <a:ext cx="330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+14%</a:t>
            </a:r>
            <a:endParaRPr sz="7200">
              <a:solidFill>
                <a:srgbClr val="091F2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5" name="Google Shape;225;p2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27" name="Google Shape;227;p2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00" y="2969675"/>
            <a:ext cx="7760825" cy="4907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idx="4294967295" type="ctrTitle"/>
          </p:nvPr>
        </p:nvSpPr>
        <p:spPr>
          <a:xfrm>
            <a:off x="588669" y="545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Наши клиенты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rr.png" id="235" name="Google Shape;235;p26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896950" y="4688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36" name="Google Shape;236;p26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810963" y="605207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37" name="Google Shape;23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438" y="3224032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38" name="Google Shape;238;p26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5521888" y="3342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39" name="Google Shape;239;p26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5435900" y="461372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40" name="Google Shape;24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4375" y="5955257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41" name="Google Shape;241;p26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10048613" y="6089950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42" name="Google Shape;242;p26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9962625" y="3320847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43" name="Google Shape;24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1100" y="4570032"/>
            <a:ext cx="1916050" cy="5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46" name="Google Shape;246;p26"/>
          <p:cNvPicPr preferRelativeResize="0"/>
          <p:nvPr/>
        </p:nvPicPr>
        <p:blipFill rotWithShape="1">
          <a:blip r:embed="rId6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idx="4294967295" type="ctrTitle"/>
          </p:nvPr>
        </p:nvSpPr>
        <p:spPr>
          <a:xfrm>
            <a:off x="588671" y="543975"/>
            <a:ext cx="287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Отзывы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53" name="Google Shape;253;p27"/>
          <p:cNvSpPr txBox="1"/>
          <p:nvPr>
            <p:ph idx="4294967295" type="subTitle"/>
          </p:nvPr>
        </p:nvSpPr>
        <p:spPr>
          <a:xfrm>
            <a:off x="2211125" y="2173950"/>
            <a:ext cx="76383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«Начали работу над внедрением CRM-системы в 2018-м году. С тех пор результаты работы отдела продаж явно пошли в гору. С помощью этого инструмента мы наконец-то смогли сдвинуться с мертвой точки и начать масштабировать наш бизнес. Спасибо за профессиональный подход к работе!»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2161382" y="7464011"/>
            <a:ext cx="7546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D70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– больше отзывов на</a:t>
            </a:r>
            <a:r>
              <a:rPr b="0" i="0" lang="en-US" sz="1500" u="none" cap="none" strike="noStrike">
                <a:solidFill>
                  <a:srgbClr val="6D6D7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500" cap="none" strike="noStrike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https://workspace.ru</a:t>
            </a:r>
            <a:r>
              <a:rPr b="0" i="0" lang="en-US" sz="1500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00BFF3"/>
              </a:solidFill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3766450" y="5829475"/>
            <a:ext cx="4636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Сергей Бесшабашнов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CEO, Proactivity Group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2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58" name="Google Shape;258;p27"/>
          <p:cNvPicPr preferRelativeResize="0"/>
          <p:nvPr/>
        </p:nvPicPr>
        <p:blipFill rotWithShape="1">
          <a:blip r:embed="rId4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8250" y="5566825"/>
            <a:ext cx="1250400" cy="125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>
            <p:ph idx="4294967295" type="ctrTitle"/>
          </p:nvPr>
        </p:nvSpPr>
        <p:spPr>
          <a:xfrm>
            <a:off x="588669" y="5455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Награды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266" name="Google Shape;266;p28"/>
          <p:cNvGrpSpPr/>
          <p:nvPr/>
        </p:nvGrpSpPr>
        <p:grpSpPr>
          <a:xfrm>
            <a:off x="900560" y="2334002"/>
            <a:ext cx="3540611" cy="5085591"/>
            <a:chOff x="0" y="0"/>
            <a:chExt cx="4329434" cy="6130172"/>
          </a:xfrm>
        </p:grpSpPr>
        <p:pic>
          <p:nvPicPr>
            <p:cNvPr descr="Изображение" id="267" name="Google Shape;26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8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68" y="2329050"/>
            <a:ext cx="1431262" cy="20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6743" y="2329050"/>
            <a:ext cx="1431250" cy="20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4325" y="2329050"/>
            <a:ext cx="1465400" cy="20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28"/>
          <p:cNvGrpSpPr/>
          <p:nvPr/>
        </p:nvGrpSpPr>
        <p:grpSpPr>
          <a:xfrm>
            <a:off x="7846759" y="5445083"/>
            <a:ext cx="1397108" cy="2007018"/>
            <a:chOff x="0" y="0"/>
            <a:chExt cx="4329434" cy="6130172"/>
          </a:xfrm>
        </p:grpSpPr>
        <p:pic>
          <p:nvPicPr>
            <p:cNvPr descr="Изображение" id="275" name="Google Shape;27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8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79" name="Google Shape;27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8463" y="5445975"/>
            <a:ext cx="1397125" cy="19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168" y="5445975"/>
            <a:ext cx="1431250" cy="202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83" name="Google Shape;283;p28"/>
          <p:cNvPicPr preferRelativeResize="0"/>
          <p:nvPr/>
        </p:nvPicPr>
        <p:blipFill rotWithShape="1">
          <a:blip r:embed="rId8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Отвечаем на вопросы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2211125" y="3228400"/>
            <a:ext cx="57012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«Ранее мы уже совершали попытку внедрения CRM, но она закончилась безуспешно. В то же время там остались важные данные. Перенесете ли вы их?»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3438700" y="2163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Семён Семёныч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Клиент, B2B Delivery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2211125" y="6018488"/>
            <a:ext cx="5969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«Процесс миграции CRM подразумевает полный “переезд” всех данных, которые накопились за годы работы. Разумеется, мы организуем этот процесс, чтобы аккумулировать всю корпоративную информацию в едином рабочем пространстве без необходимости переключения на другие»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3438700" y="4838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Лагутин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по развитию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2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96" name="Google Shape;296;p29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0318" y="4728660"/>
            <a:ext cx="1113300" cy="11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9" name="Google Shape;29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550" y="1673251"/>
            <a:ext cx="1555150" cy="15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05" name="Google Shape;305;p30"/>
          <p:cNvSpPr txBox="1"/>
          <p:nvPr>
            <p:ph idx="4294967295" type="subTitle"/>
          </p:nvPr>
        </p:nvSpPr>
        <p:spPr>
          <a:xfrm>
            <a:off x="589800" y="1808500"/>
            <a:ext cx="86343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Срок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внедрения CRM-системы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(без учета времени на согласование и предоставление информации) – </a:t>
            </a:r>
            <a:r>
              <a:rPr b="1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2 месяца.</a:t>
            </a:r>
            <a:endParaRPr b="1" i="0" sz="3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Стоимость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услуги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– 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75</a:t>
            </a:r>
            <a:r>
              <a:rPr b="1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000 руб.</a:t>
            </a:r>
            <a:endParaRPr b="1" i="0" sz="3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Возможна поэтапная оплата.</a:t>
            </a:r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704350" y="4569653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1-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й этап</a:t>
            </a:r>
            <a:endParaRPr/>
          </a:p>
        </p:txBody>
      </p:sp>
      <p:sp>
        <p:nvSpPr>
          <p:cNvPr id="307" name="Google Shape;307;p30"/>
          <p:cNvSpPr txBox="1"/>
          <p:nvPr/>
        </p:nvSpPr>
        <p:spPr>
          <a:xfrm>
            <a:off x="843663" y="5926621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r>
              <a:rPr b="0" i="0" lang="en-US" sz="16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тыс. руб.</a:t>
            </a: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2830783" y="4569660"/>
            <a:ext cx="2133000" cy="11019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2-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й</a:t>
            </a: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этап</a:t>
            </a:r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2970095" y="5926627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r>
              <a:rPr b="0" i="0" lang="en-US" sz="16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тыс. руб.</a:t>
            </a:r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4964528" y="4569655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3-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й</a:t>
            </a: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этап</a:t>
            </a:r>
            <a:endParaRPr/>
          </a:p>
        </p:txBody>
      </p:sp>
      <p:sp>
        <p:nvSpPr>
          <p:cNvPr id="311" name="Google Shape;311;p30"/>
          <p:cNvSpPr txBox="1"/>
          <p:nvPr/>
        </p:nvSpPr>
        <p:spPr>
          <a:xfrm>
            <a:off x="5103836" y="5926623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b="0" i="0" lang="en-US" sz="16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тыс. руб.</a:t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7090961" y="4569663"/>
            <a:ext cx="2133000" cy="11019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4-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й</a:t>
            </a: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этап</a:t>
            </a:r>
            <a:endParaRPr/>
          </a:p>
        </p:txBody>
      </p:sp>
      <p:sp>
        <p:nvSpPr>
          <p:cNvPr id="313" name="Google Shape;313;p30"/>
          <p:cNvSpPr txBox="1"/>
          <p:nvPr/>
        </p:nvSpPr>
        <p:spPr>
          <a:xfrm>
            <a:off x="7230267" y="5926628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r>
              <a:rPr b="0" i="0" lang="en-US" sz="16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тыс. руб.</a:t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9227548" y="4569675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5-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й</a:t>
            </a:r>
            <a:r>
              <a:rPr b="0" i="0" lang="en-US" sz="1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этап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9366852" y="5926638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en-US" sz="16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0 тыс. руб.</a:t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18" name="Google Shape;318;p30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/>
        </p:nvSpPr>
        <p:spPr>
          <a:xfrm>
            <a:off x="7408192" y="2967683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Приходите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7408192" y="3528725"/>
            <a:ext cx="4987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Москва, Дмитровское шоссе д. 9-Б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31"/>
          <p:cNvSpPr txBox="1"/>
          <p:nvPr>
            <p:ph idx="4294967295" type="ctrTitle"/>
          </p:nvPr>
        </p:nvSpPr>
        <p:spPr>
          <a:xfrm>
            <a:off x="588676" y="544050"/>
            <a:ext cx="9692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Контактная информация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7408192" y="6383788"/>
            <a:ext cx="3764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7408192" y="4957425"/>
            <a:ext cx="3684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31"/>
          <p:cNvSpPr txBox="1"/>
          <p:nvPr>
            <p:ph idx="4294967295" type="subTitle"/>
          </p:nvPr>
        </p:nvSpPr>
        <p:spPr>
          <a:xfrm>
            <a:off x="7408192" y="4403852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Пишите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0" name="Google Shape;330;p31"/>
          <p:cNvSpPr txBox="1"/>
          <p:nvPr>
            <p:ph idx="4294967295" type="subTitle"/>
          </p:nvPr>
        </p:nvSpPr>
        <p:spPr>
          <a:xfrm>
            <a:off x="7408192" y="5864665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Звоните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75" y="2852000"/>
            <a:ext cx="5460251" cy="4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5163994" y="2483525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МКАД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1097594" y="7134950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Центр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3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.png" id="335" name="Google Shape;335;p31"/>
          <p:cNvPicPr preferRelativeResize="0"/>
          <p:nvPr/>
        </p:nvPicPr>
        <p:blipFill rotWithShape="1">
          <a:blip r:embed="rId5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ctrTitle"/>
          </p:nvPr>
        </p:nvSpPr>
        <p:spPr>
          <a:xfrm>
            <a:off x="588669" y="517921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i="0" lang="en-US" sz="5500" u="none" cap="none" strike="noStrike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Содержание</a:t>
            </a:r>
            <a:endParaRPr sz="5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7" name="Google Shape;77;p1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79" name="Google Shape;79;p15"/>
          <p:cNvPicPr preferRelativeResize="0"/>
          <p:nvPr/>
        </p:nvPicPr>
        <p:blipFill rotWithShape="1">
          <a:blip r:embed="rId3">
            <a:alphaModFix/>
          </a:blip>
          <a:srcRect b="40479" l="13549" r="62393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4294967295" type="subTitle"/>
          </p:nvPr>
        </p:nvSpPr>
        <p:spPr>
          <a:xfrm>
            <a:off x="644765" y="1939902"/>
            <a:ext cx="3911400" cy="6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 нас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</a:t>
            </a: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нализ о</a:t>
            </a: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тдела продаж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Возможности CRM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37C6F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Применение CRM</a:t>
            </a:r>
            <a:r>
              <a:rPr lang="en-US" sz="2300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solidFill>
                <a:srgbClr val="37C6F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Состав работ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Платформа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Проектная команда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Наш опыт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Клиенты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Отзывы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Ответы на вопросы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Условия работы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Контакты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4905288" y="2083705"/>
            <a:ext cx="0" cy="47295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2" name="Google Shape;82;p15"/>
          <p:cNvCxnSpPr/>
          <p:nvPr/>
        </p:nvCxnSpPr>
        <p:spPr>
          <a:xfrm>
            <a:off x="4535981" y="2086660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3" name="Google Shape;83;p15"/>
          <p:cNvCxnSpPr/>
          <p:nvPr/>
        </p:nvCxnSpPr>
        <p:spPr>
          <a:xfrm>
            <a:off x="4535981" y="6814728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4892587" y="4298847"/>
            <a:ext cx="13638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5" name="Google Shape;85;p15"/>
          <p:cNvSpPr txBox="1"/>
          <p:nvPr/>
        </p:nvSpPr>
        <p:spPr>
          <a:xfrm>
            <a:off x="6440040" y="3988199"/>
            <a:ext cx="191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FFB400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ценности</a:t>
            </a:r>
            <a:endParaRPr sz="2300"/>
          </a:p>
        </p:txBody>
      </p:sp>
      <p:cxnSp>
        <p:nvCxnSpPr>
          <p:cNvPr id="86" name="Google Shape;86;p15"/>
          <p:cNvCxnSpPr/>
          <p:nvPr/>
        </p:nvCxnSpPr>
        <p:spPr>
          <a:xfrm>
            <a:off x="3576571" y="7267065"/>
            <a:ext cx="2728200" cy="0"/>
          </a:xfrm>
          <a:prstGeom prst="straightConnector1">
            <a:avLst/>
          </a:prstGeom>
          <a:noFill/>
          <a:ln cap="flat" cmpd="sng" w="25400">
            <a:solidFill>
              <a:srgbClr val="CBCBCB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6440056" y="6943767"/>
            <a:ext cx="1468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CBCBCB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цене</a:t>
            </a:r>
            <a:endParaRPr sz="2300"/>
          </a:p>
        </p:txBody>
      </p:sp>
      <p:sp>
        <p:nvSpPr>
          <p:cNvPr id="88" name="Google Shape;88;p1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4294967295" type="ctrTitle"/>
          </p:nvPr>
        </p:nvSpPr>
        <p:spPr>
          <a:xfrm>
            <a:off x="588669" y="517880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 нас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155122" y="355199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порталов внедрено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155136" y="239546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149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252321" y="354953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штатных сотрудника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252321" y="2393009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32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9629501" y="3547075"/>
            <a:ext cx="31890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лет опыта 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9629520" y="239055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15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155122" y="6212488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собственные разработки в маркетплейсе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155136" y="505596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23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252325" y="6210025"/>
            <a:ext cx="30144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тыс. сотрудников используют наши решения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5252321" y="5053505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</a:t>
            </a: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40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9629501" y="6207575"/>
            <a:ext cx="31890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средняя оценка нашей работы заказчиками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9629520" y="505105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4,8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6" name="Google Shape;106;p1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08" name="Google Shape;108;p1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4294967295" type="ctrTitle"/>
          </p:nvPr>
        </p:nvSpPr>
        <p:spPr>
          <a:xfrm>
            <a:off x="588669" y="532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Задача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5" name="Google Shape;115;p17"/>
          <p:cNvSpPr txBox="1"/>
          <p:nvPr>
            <p:ph idx="4294967295" type="subTitle"/>
          </p:nvPr>
        </p:nvSpPr>
        <p:spPr>
          <a:xfrm>
            <a:off x="589800" y="3535050"/>
            <a:ext cx="7800900" cy="4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Бизнес-цели:</a:t>
            </a:r>
            <a:endParaRPr/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Увеличение эффективности работы отдела продаж. Систематизация бизнес-процессов по пресейлу.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Профилактика проявлений человеческого фактора (пропущенные звонки, забытые лиды и т. д.).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Структуризация клиентской базы.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Автоматизация бизнес-процессов.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Осуществление цифровизации компании.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7"/>
          <p:cNvSpPr txBox="1"/>
          <p:nvPr>
            <p:ph idx="4294967295" type="subTitle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Внедрение CRM-системы для внутреннего использования сотрудниками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логистической компании.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19" name="Google Shape;119;p1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 отдела продаж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6" name="Google Shape;126;p18"/>
          <p:cNvSpPr txBox="1"/>
          <p:nvPr>
            <p:ph idx="4294967295" type="subTitle"/>
          </p:nvPr>
        </p:nvSpPr>
        <p:spPr>
          <a:xfrm>
            <a:off x="589800" y="2081325"/>
            <a:ext cx="11288100" cy="6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Проведя анализ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работы отделы продаж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, мы выявили следующие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барьеры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b="0" i="0" sz="2300" u="none" cap="none" strike="noStrike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Сотрудники до сих пор используют бумажные стикеры и Excel-таблицы, что существенно ухудшает результативность и систематизацию. Важная информация периодически теряется.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Руководитель отдела продаж не имеет возможности контроля своих сотрудников, так как история пресейла нигде не фиксируется (в том числе не производится запись звонков).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Отсутствуют возможности для аналитики — сложно понять, кто из сотрудников хорошо проявляет себя в работе с тем или иным сегментом клиентов, расчет результатов по выполнению плана продаж каждый раз требует много временных затрат и т. д.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29" name="Google Shape;129;p1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Возможности CRM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89800" y="2774920"/>
            <a:ext cx="48093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Сбор и анализ обратной связи от клиентов (оценка работы отдела продаж)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56400" y="4535913"/>
            <a:ext cx="4809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Уведомления об акциях, изменениях статуса заказа, поздравления клиентов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6584950" y="4535925"/>
            <a:ext cx="4809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Быстрый подбор решений и формирование документов на основе шаблонов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584950" y="2774918"/>
            <a:ext cx="48093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Оптимизация процесса обработки обращений и приема оплат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656400" y="6533775"/>
            <a:ext cx="48093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Оперативный доступ к любой необходимой информации (с возможностью настройки прав доступа)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50" y="3842900"/>
            <a:ext cx="943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97" y="3856411"/>
            <a:ext cx="822778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00" y="2026394"/>
            <a:ext cx="822775" cy="67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4950" y="2094922"/>
            <a:ext cx="822775" cy="6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075" y="5801677"/>
            <a:ext cx="943950" cy="69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48" name="Google Shape;148;p19"/>
          <p:cNvPicPr preferRelativeResize="0"/>
          <p:nvPr/>
        </p:nvPicPr>
        <p:blipFill rotWithShape="1">
          <a:blip r:embed="rId8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4294967295" type="ctrTitle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Применение CRM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5" name="Google Shape;155;p20"/>
          <p:cNvSpPr txBox="1"/>
          <p:nvPr>
            <p:ph idx="4294967295" type="subTitle"/>
          </p:nvPr>
        </p:nvSpPr>
        <p:spPr>
          <a:xfrm>
            <a:off x="589800" y="1913975"/>
            <a:ext cx="101619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Предлагаем организовать применение CRM-системы в компании следующим образом: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58" name="Google Shape;158;p20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60" name="Google Shape;160;p20"/>
          <p:cNvGraphicFramePr/>
          <p:nvPr/>
        </p:nvGraphicFramePr>
        <p:xfrm>
          <a:off x="680175" y="311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{62B84E00-0FA8-422E-AF0B-1DEC4BB58332}</a:tableStyleId>
              </a:tblPr>
              <a:tblGrid>
                <a:gridCol w="2226125"/>
                <a:gridCol w="2226125"/>
                <a:gridCol w="3596100"/>
                <a:gridCol w="3596100"/>
              </a:tblGrid>
              <a:tr h="91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Роль в портале</a:t>
                      </a:r>
                      <a:endParaRPr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Права доступа</a:t>
                      </a:r>
                      <a:endParaRPr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Функции</a:t>
                      </a:r>
                      <a:endParaRPr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</a:tr>
              <a:tr h="91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Руководитель компании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Администратор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Максимальный доступ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Контроль работы отдела/-ов.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Просмотр статистики.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Руководитель отдела продаж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Руководитель отдела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Только данные своего отдела/сотрудников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Просмотр и корректировка клиентской базы.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Просмотр аналитики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Постановка задач.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24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Менеджер по продажам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Сотрудник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Только собственные данные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Работа с собственными лидами.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Маркетолог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Сотрудник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Только собственные данные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Просмотр статистики.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roxima Nova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Функционал CRM-маркетинга (например, email-рассылки).</a:t>
                      </a:r>
                      <a:endParaRPr sz="17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66" name="Google Shape;166;p21"/>
          <p:cNvSpPr txBox="1"/>
          <p:nvPr>
            <p:ph idx="4294967295" type="subTitle"/>
          </p:nvPr>
        </p:nvSpPr>
        <p:spPr>
          <a:xfrm>
            <a:off x="589800" y="1913973"/>
            <a:ext cx="7611600" cy="60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Углубленный аудит действующей ситуации.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Формирование технического задания.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Первичный запуск портала.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базового функционала.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Адаптация системы под нужды компании.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Консультация руководителя.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Проведение обучения для сотрудников + Приглашение пользователей портала.</a:t>
            </a:r>
            <a:endParaRPr>
              <a:solidFill>
                <a:schemeClr val="dk1"/>
              </a:solidFill>
            </a:endParaRPr>
          </a:p>
          <a:p>
            <a:pPr indent="-334562" lvl="0" marL="48315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Поддержка и доработка портала (по необходимости).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2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69" name="Google Shape;169;p21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Платформа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88675" y="3441750"/>
            <a:ext cx="4377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Самая популярная в России CRM-система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88675" y="4706300"/>
            <a:ext cx="7359300" cy="3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●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Широкий функционал.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●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Постоянные обновления.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●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Наличие каталога дополнительных решений (маркетплейс).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●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Упрощенная интеграция со многими внешними сервисами/источниками данных.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●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Высокий уровень безопасности.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80" name="Google Shape;180;p2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50" y="2447328"/>
            <a:ext cx="4377300" cy="78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